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</p:sldMasterIdLst>
  <p:notesMasterIdLst>
    <p:notesMasterId r:id="rId68"/>
  </p:notesMasterIdLst>
  <p:sldIdLst>
    <p:sldId id="328" r:id="rId6"/>
    <p:sldId id="279" r:id="rId7"/>
    <p:sldId id="260" r:id="rId8"/>
    <p:sldId id="261" r:id="rId9"/>
    <p:sldId id="258" r:id="rId10"/>
    <p:sldId id="263" r:id="rId11"/>
    <p:sldId id="264" r:id="rId12"/>
    <p:sldId id="262" r:id="rId13"/>
    <p:sldId id="259" r:id="rId14"/>
    <p:sldId id="271" r:id="rId15"/>
    <p:sldId id="265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67" r:id="rId25"/>
    <p:sldId id="26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5" r:id="rId51"/>
    <p:sldId id="307" r:id="rId52"/>
    <p:sldId id="308" r:id="rId53"/>
    <p:sldId id="324" r:id="rId54"/>
    <p:sldId id="325" r:id="rId55"/>
    <p:sldId id="311" r:id="rId56"/>
    <p:sldId id="312" r:id="rId57"/>
    <p:sldId id="326" r:id="rId58"/>
    <p:sldId id="315" r:id="rId59"/>
    <p:sldId id="316" r:id="rId60"/>
    <p:sldId id="317" r:id="rId61"/>
    <p:sldId id="318" r:id="rId62"/>
    <p:sldId id="327" r:id="rId63"/>
    <p:sldId id="320" r:id="rId64"/>
    <p:sldId id="321" r:id="rId65"/>
    <p:sldId id="322" r:id="rId66"/>
    <p:sldId id="306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0;%20&#1054;%20&#1054;%20&#1055;%20&#1045;%20&#1056;%20&#1040;%20&#1062;%20&#1048;%20&#1071;\&#1057;&#1045;&#1052;&#1048;&#1053;&#1040;&#1056;%20&#1055;&#1054;%20&#1050;&#1054;&#1054;&#1055;&#1045;&#1056;&#1040;&#1062;&#1048;&#1048;\&#1059;&#1063;&#1040;&#1057;&#1058;&#1048;&#1045;%20&#1042;%20&#1055;&#1056;&#1054;&#1043;&#1056;&#1040;&#1052;&#1052;&#1045;%20&#1050;&#1054;&#1054;&#1055;&#1045;&#1056;&#1040;&#1062;&#1048;&#1071;%20&#1050;&#1054;&#1052;&#1055;&#1040;&#1053;&#1048;&#1049;-&#1048;&#1053;&#1048;&#1062;&#1048;&#1040;&#1058;&#1054;&#1056;&#1054;&#1042;%20&#1055;&#1056;&#1054;&#1045;&#1050;&#1058;&#1054;&#1042;%20&#1055;&#1054;%20&#1056;&#1045;&#1043;&#1048;&#1054;&#1053;&#1040;&#1052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0;%20&#1054;%20&#1054;%20&#1055;%20&#1045;%20&#1056;%20&#1040;%20&#1062;%20&#1048;%20&#1071;\&#1057;&#1045;&#1052;&#1048;&#1053;&#1040;&#1056;%20&#1055;&#1054;%20&#1050;&#1054;&#1054;&#1055;&#1045;&#1056;&#1040;&#1062;&#1048;&#1048;\&#1054;&#1062;&#1045;&#1053;&#1050;&#1040;%20&#1055;&#1056;&#1054;&#1045;&#1050;&#1058;&#1054;&#1042;%201-&#1049;%20&#1054;&#1063;&#1045;&#1056;&#1045;&#1044;&#1048;%20&#1055;&#1054;%20&#1056;&#1045;&#1043;&#1048;&#1054;&#1053;&#1040;&#1052;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0;%20&#1054;%20&#1054;%20&#1055;%20&#1045;%20&#1056;%20&#1040;%20&#1062;%20&#1048;%20&#1071;\&#1057;&#1045;&#1052;&#1048;&#1053;&#1040;&#1056;%20&#1055;&#1054;%20&#1050;&#1054;&#1054;&#1055;&#1045;&#1056;&#1040;&#1062;&#1048;&#1048;\&#1054;&#1062;&#1045;&#1053;&#1050;&#1040;%20&#1055;&#1056;&#1054;&#1045;&#1050;&#1058;&#1054;&#1042;%202-&#1049;%20&#1054;&#1063;&#1045;&#1056;&#1045;&#1044;&#1048;%20&#1055;&#1054;%20&#1056;&#1045;&#1043;&#1048;&#1054;&#1053;&#1040;&#1052;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50;%20&#1054;%20&#1054;%20&#1055;%20&#1045;%20&#1056;%20&#1040;%20&#1062;%20&#1048;%20&#1071;\&#1057;&#1045;&#1052;&#1048;&#1053;&#1040;&#1056;%20&#1055;&#1054;%20&#1050;&#1054;&#1054;&#1055;&#1045;&#1056;&#1040;&#1062;&#1048;&#1048;\&#1059;&#1057;&#1056;&#1045;&#1044;&#1053;&#1045;&#1053;&#1053;&#1040;&#1071;%20&#1054;&#1062;&#1045;&#1053;&#1050;&#1040;%20&#1055;&#1054;%20&#1057;&#1045;&#1050;&#1062;&#1048;&#1071;&#1052;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I  ОЧЕРЕДЬ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Лист1!$B$1:$H$1</c:f>
              <c:strCache>
                <c:ptCount val="7"/>
                <c:pt idx="0">
                  <c:v>ЦФО</c:v>
                </c:pt>
                <c:pt idx="1">
                  <c:v>ПФО</c:v>
                </c:pt>
                <c:pt idx="2">
                  <c:v>СФО</c:v>
                </c:pt>
                <c:pt idx="3">
                  <c:v>УФО</c:v>
                </c:pt>
                <c:pt idx="4">
                  <c:v>СКФО</c:v>
                </c:pt>
                <c:pt idx="5">
                  <c:v>СЗФО</c:v>
                </c:pt>
                <c:pt idx="6">
                  <c:v>ЮФО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48</c:v>
                </c:pt>
                <c:pt idx="1">
                  <c:v>7</c:v>
                </c:pt>
                <c:pt idx="2">
                  <c:v>0</c:v>
                </c:pt>
                <c:pt idx="3">
                  <c:v>8</c:v>
                </c:pt>
                <c:pt idx="4">
                  <c:v>3</c:v>
                </c:pt>
                <c:pt idx="5">
                  <c:v>7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II  ОЧЕРЕДЬ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cat>
            <c:strRef>
              <c:f>Лист1!$B$1:$H$1</c:f>
              <c:strCache>
                <c:ptCount val="7"/>
                <c:pt idx="0">
                  <c:v>ЦФО</c:v>
                </c:pt>
                <c:pt idx="1">
                  <c:v>ПФО</c:v>
                </c:pt>
                <c:pt idx="2">
                  <c:v>СФО</c:v>
                </c:pt>
                <c:pt idx="3">
                  <c:v>УФО</c:v>
                </c:pt>
                <c:pt idx="4">
                  <c:v>СКФО</c:v>
                </c:pt>
                <c:pt idx="5">
                  <c:v>СЗФО</c:v>
                </c:pt>
                <c:pt idx="6">
                  <c:v>ЮФО</c:v>
                </c:pt>
              </c:strCache>
            </c:strRef>
          </c:cat>
          <c:val>
            <c:numRef>
              <c:f>Лист1!$B$3:$H$3</c:f>
              <c:numCache>
                <c:formatCode>General</c:formatCode>
                <c:ptCount val="7"/>
                <c:pt idx="0">
                  <c:v>14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shape val="box"/>
        <c:axId val="48304512"/>
        <c:axId val="48306048"/>
        <c:axId val="0"/>
      </c:bar3DChart>
      <c:catAx>
        <c:axId val="48304512"/>
        <c:scaling>
          <c:orientation val="minMax"/>
        </c:scaling>
        <c:axPos val="l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8306048"/>
        <c:crosses val="autoZero"/>
        <c:auto val="1"/>
        <c:lblAlgn val="ctr"/>
        <c:lblOffset val="100"/>
      </c:catAx>
      <c:valAx>
        <c:axId val="483060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304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475409836065575"/>
          <c:y val="0.47880690737833742"/>
          <c:w val="0.13345415324223275"/>
          <c:h val="0.10779209717438806"/>
        </c:manualLayout>
      </c:layout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9617486338797775E-2"/>
          <c:y val="9.4836670179136537E-2"/>
          <c:w val="0.61270491803279004"/>
          <c:h val="0.8155953635405690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Научно-технический уровень разработки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Лист1!$B$1:$H$1</c:f>
              <c:strCache>
                <c:ptCount val="7"/>
                <c:pt idx="0">
                  <c:v>ЦФО</c:v>
                </c:pt>
                <c:pt idx="1">
                  <c:v>ПФО</c:v>
                </c:pt>
                <c:pt idx="2">
                  <c:v>ЮФО</c:v>
                </c:pt>
                <c:pt idx="3">
                  <c:v>УФО</c:v>
                </c:pt>
                <c:pt idx="4">
                  <c:v>СКФО</c:v>
                </c:pt>
                <c:pt idx="5">
                  <c:v>СЗФО</c:v>
                </c:pt>
                <c:pt idx="6">
                  <c:v>СФО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26</c:v>
                </c:pt>
                <c:pt idx="1">
                  <c:v>18</c:v>
                </c:pt>
                <c:pt idx="2">
                  <c:v>29</c:v>
                </c:pt>
                <c:pt idx="3">
                  <c:v>30</c:v>
                </c:pt>
                <c:pt idx="4">
                  <c:v>18</c:v>
                </c:pt>
                <c:pt idx="5">
                  <c:v>32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Перспективность внедрения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Лист1!$B$1:$H$1</c:f>
              <c:strCache>
                <c:ptCount val="7"/>
                <c:pt idx="0">
                  <c:v>ЦФО</c:v>
                </c:pt>
                <c:pt idx="1">
                  <c:v>ПФО</c:v>
                </c:pt>
                <c:pt idx="2">
                  <c:v>ЮФО</c:v>
                </c:pt>
                <c:pt idx="3">
                  <c:v>УФО</c:v>
                </c:pt>
                <c:pt idx="4">
                  <c:v>СКФО</c:v>
                </c:pt>
                <c:pt idx="5">
                  <c:v>СЗФО</c:v>
                </c:pt>
                <c:pt idx="6">
                  <c:v>СФО</c:v>
                </c:pt>
              </c:strCache>
            </c:strRef>
          </c:cat>
          <c:val>
            <c:numRef>
              <c:f>Лист1!$B$3:$H$3</c:f>
              <c:numCache>
                <c:formatCode>General</c:formatCode>
                <c:ptCount val="7"/>
                <c:pt idx="0">
                  <c:v>24</c:v>
                </c:pt>
                <c:pt idx="1">
                  <c:v>14</c:v>
                </c:pt>
                <c:pt idx="2">
                  <c:v>10</c:v>
                </c:pt>
                <c:pt idx="3">
                  <c:v>21</c:v>
                </c:pt>
                <c:pt idx="4">
                  <c:v>16</c:v>
                </c:pt>
                <c:pt idx="5">
                  <c:v>18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Наличие и квалификация трудовых ресурсов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Лист1!$B$1:$H$1</c:f>
              <c:strCache>
                <c:ptCount val="7"/>
                <c:pt idx="0">
                  <c:v>ЦФО</c:v>
                </c:pt>
                <c:pt idx="1">
                  <c:v>ПФО</c:v>
                </c:pt>
                <c:pt idx="2">
                  <c:v>ЮФО</c:v>
                </c:pt>
                <c:pt idx="3">
                  <c:v>УФО</c:v>
                </c:pt>
                <c:pt idx="4">
                  <c:v>СКФО</c:v>
                </c:pt>
                <c:pt idx="5">
                  <c:v>СЗФО</c:v>
                </c:pt>
                <c:pt idx="6">
                  <c:v>СФО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25</c:v>
                </c:pt>
                <c:pt idx="1">
                  <c:v>18</c:v>
                </c:pt>
                <c:pt idx="2">
                  <c:v>1</c:v>
                </c:pt>
                <c:pt idx="3">
                  <c:v>26</c:v>
                </c:pt>
                <c:pt idx="4">
                  <c:v>15</c:v>
                </c:pt>
                <c:pt idx="5">
                  <c:v>19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Суммарное количество баллов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Лист1!$B$1:$H$1</c:f>
              <c:strCache>
                <c:ptCount val="7"/>
                <c:pt idx="0">
                  <c:v>ЦФО</c:v>
                </c:pt>
                <c:pt idx="1">
                  <c:v>ПФО</c:v>
                </c:pt>
                <c:pt idx="2">
                  <c:v>ЮФО</c:v>
                </c:pt>
                <c:pt idx="3">
                  <c:v>УФО</c:v>
                </c:pt>
                <c:pt idx="4">
                  <c:v>СКФО</c:v>
                </c:pt>
                <c:pt idx="5">
                  <c:v>СЗФО</c:v>
                </c:pt>
                <c:pt idx="6">
                  <c:v>СФО</c:v>
                </c:pt>
              </c:strCache>
            </c:strRef>
          </c:cat>
          <c:val>
            <c:numRef>
              <c:f>Лист1!$B$5:$H$5</c:f>
              <c:numCache>
                <c:formatCode>General</c:formatCode>
                <c:ptCount val="7"/>
                <c:pt idx="0">
                  <c:v>75</c:v>
                </c:pt>
                <c:pt idx="1">
                  <c:v>50</c:v>
                </c:pt>
                <c:pt idx="2">
                  <c:v>40</c:v>
                </c:pt>
                <c:pt idx="3">
                  <c:v>77</c:v>
                </c:pt>
                <c:pt idx="4">
                  <c:v>49</c:v>
                </c:pt>
                <c:pt idx="5">
                  <c:v>69</c:v>
                </c:pt>
                <c:pt idx="6">
                  <c:v>0</c:v>
                </c:pt>
              </c:numCache>
            </c:numRef>
          </c:val>
        </c:ser>
        <c:gapWidth val="219"/>
        <c:shape val="box"/>
        <c:axId val="48641536"/>
        <c:axId val="48643072"/>
        <c:axId val="0"/>
      </c:bar3DChart>
      <c:catAx>
        <c:axId val="4864153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643072"/>
        <c:crosses val="autoZero"/>
        <c:auto val="1"/>
        <c:lblAlgn val="ctr"/>
        <c:lblOffset val="100"/>
      </c:catAx>
      <c:valAx>
        <c:axId val="486430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641536"/>
        <c:crosses val="autoZero"/>
        <c:crossBetween val="between"/>
      </c:valAx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233606557377061"/>
          <c:y val="8.477237048665677E-2"/>
          <c:w val="0.27766394859001309"/>
          <c:h val="0.35894671340821038"/>
        </c:manualLayout>
      </c:layout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9617486338797775E-2"/>
          <c:y val="9.4836670179136398E-2"/>
          <c:w val="0.61270491803278926"/>
          <c:h val="0.8155953635405690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Научно-технический уровень разработки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Лист1!$B$1:$H$1</c:f>
              <c:strCache>
                <c:ptCount val="7"/>
                <c:pt idx="0">
                  <c:v>ЦФО</c:v>
                </c:pt>
                <c:pt idx="1">
                  <c:v>ПФО</c:v>
                </c:pt>
                <c:pt idx="2">
                  <c:v>ЮФО</c:v>
                </c:pt>
                <c:pt idx="3">
                  <c:v>УФО</c:v>
                </c:pt>
                <c:pt idx="4">
                  <c:v>СКФО</c:v>
                </c:pt>
                <c:pt idx="5">
                  <c:v>СЗФО</c:v>
                </c:pt>
                <c:pt idx="6">
                  <c:v>СФО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30</c:v>
                </c:pt>
                <c:pt idx="1">
                  <c:v>34</c:v>
                </c:pt>
                <c:pt idx="2">
                  <c:v>52</c:v>
                </c:pt>
                <c:pt idx="3">
                  <c:v>40</c:v>
                </c:pt>
                <c:pt idx="4">
                  <c:v>37</c:v>
                </c:pt>
                <c:pt idx="5">
                  <c:v>35</c:v>
                </c:pt>
                <c:pt idx="6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Перспективность внедрения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Лист1!$B$1:$H$1</c:f>
              <c:strCache>
                <c:ptCount val="7"/>
                <c:pt idx="0">
                  <c:v>ЦФО</c:v>
                </c:pt>
                <c:pt idx="1">
                  <c:v>ПФО</c:v>
                </c:pt>
                <c:pt idx="2">
                  <c:v>ЮФО</c:v>
                </c:pt>
                <c:pt idx="3">
                  <c:v>УФО</c:v>
                </c:pt>
                <c:pt idx="4">
                  <c:v>СКФО</c:v>
                </c:pt>
                <c:pt idx="5">
                  <c:v>СЗФО</c:v>
                </c:pt>
                <c:pt idx="6">
                  <c:v>СФО</c:v>
                </c:pt>
              </c:strCache>
            </c:strRef>
          </c:cat>
          <c:val>
            <c:numRef>
              <c:f>Лист1!$B$3:$H$3</c:f>
              <c:numCache>
                <c:formatCode>General</c:formatCode>
                <c:ptCount val="7"/>
                <c:pt idx="0">
                  <c:v>24</c:v>
                </c:pt>
                <c:pt idx="1">
                  <c:v>28</c:v>
                </c:pt>
                <c:pt idx="2">
                  <c:v>25</c:v>
                </c:pt>
                <c:pt idx="3">
                  <c:v>29</c:v>
                </c:pt>
                <c:pt idx="4">
                  <c:v>27</c:v>
                </c:pt>
                <c:pt idx="5">
                  <c:v>26</c:v>
                </c:pt>
                <c:pt idx="6">
                  <c:v>29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Наличие и квалификация трудовых ресурсов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Лист1!$B$1:$H$1</c:f>
              <c:strCache>
                <c:ptCount val="7"/>
                <c:pt idx="0">
                  <c:v>ЦФО</c:v>
                </c:pt>
                <c:pt idx="1">
                  <c:v>ПФО</c:v>
                </c:pt>
                <c:pt idx="2">
                  <c:v>ЮФО</c:v>
                </c:pt>
                <c:pt idx="3">
                  <c:v>УФО</c:v>
                </c:pt>
                <c:pt idx="4">
                  <c:v>СКФО</c:v>
                </c:pt>
                <c:pt idx="5">
                  <c:v>СЗФО</c:v>
                </c:pt>
                <c:pt idx="6">
                  <c:v>СФО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18</c:v>
                </c:pt>
                <c:pt idx="1">
                  <c:v>24</c:v>
                </c:pt>
                <c:pt idx="2">
                  <c:v>15</c:v>
                </c:pt>
                <c:pt idx="3">
                  <c:v>23</c:v>
                </c:pt>
                <c:pt idx="4">
                  <c:v>24</c:v>
                </c:pt>
                <c:pt idx="5">
                  <c:v>22</c:v>
                </c:pt>
                <c:pt idx="6">
                  <c:v>23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Суммарное количество баллов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Лист1!$B$1:$H$1</c:f>
              <c:strCache>
                <c:ptCount val="7"/>
                <c:pt idx="0">
                  <c:v>ЦФО</c:v>
                </c:pt>
                <c:pt idx="1">
                  <c:v>ПФО</c:v>
                </c:pt>
                <c:pt idx="2">
                  <c:v>ЮФО</c:v>
                </c:pt>
                <c:pt idx="3">
                  <c:v>УФО</c:v>
                </c:pt>
                <c:pt idx="4">
                  <c:v>СКФО</c:v>
                </c:pt>
                <c:pt idx="5">
                  <c:v>СЗФО</c:v>
                </c:pt>
                <c:pt idx="6">
                  <c:v>СФО</c:v>
                </c:pt>
              </c:strCache>
            </c:strRef>
          </c:cat>
          <c:val>
            <c:numRef>
              <c:f>Лист1!$B$5:$H$5</c:f>
              <c:numCache>
                <c:formatCode>General</c:formatCode>
                <c:ptCount val="7"/>
                <c:pt idx="0">
                  <c:v>69</c:v>
                </c:pt>
                <c:pt idx="1">
                  <c:v>84</c:v>
                </c:pt>
                <c:pt idx="2">
                  <c:v>12</c:v>
                </c:pt>
                <c:pt idx="3">
                  <c:v>92</c:v>
                </c:pt>
                <c:pt idx="4">
                  <c:v>88</c:v>
                </c:pt>
                <c:pt idx="5">
                  <c:v>83</c:v>
                </c:pt>
                <c:pt idx="6">
                  <c:v>92</c:v>
                </c:pt>
              </c:numCache>
            </c:numRef>
          </c:val>
        </c:ser>
        <c:gapWidth val="219"/>
        <c:shape val="box"/>
        <c:axId val="48611712"/>
        <c:axId val="48613248"/>
        <c:axId val="0"/>
      </c:bar3DChart>
      <c:catAx>
        <c:axId val="4861171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613248"/>
        <c:crosses val="autoZero"/>
        <c:auto val="1"/>
        <c:lblAlgn val="ctr"/>
        <c:lblOffset val="100"/>
      </c:catAx>
      <c:valAx>
        <c:axId val="486132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611712"/>
        <c:crosses val="autoZero"/>
        <c:crossBetween val="between"/>
      </c:valAx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233606557377061"/>
          <c:y val="8.4772370486656673E-2"/>
          <c:w val="0.27766393263342076"/>
          <c:h val="0.34926249089541272"/>
        </c:manualLayout>
      </c:layout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I I ОЧЕРЕДЬ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25400">
              <a:noFill/>
            </a:ln>
          </c:spPr>
          <c:cat>
            <c:strRef>
              <c:f>Лист1!$B$1:$H$1</c:f>
              <c:strCache>
                <c:ptCount val="7"/>
                <c:pt idx="0">
                  <c:v>ИНФОРМАЦИОННЫЕ ТЕХНОЛОГИИ</c:v>
                </c:pt>
                <c:pt idx="1">
                  <c:v>МЕДИЦИНА И ФАРМАКОЛОГИЯ</c:v>
                </c:pt>
                <c:pt idx="2">
                  <c:v>ХИМИЯ И МАТЕРИАЛЫ</c:v>
                </c:pt>
                <c:pt idx="3">
                  <c:v>МАШИНОСТРОЕНИЕ И ПРИБОРОСТРОЕНИЕ</c:v>
                </c:pt>
                <c:pt idx="4">
                  <c:v>БИОТЕХНОЛОГИИ</c:v>
                </c:pt>
                <c:pt idx="5">
                  <c:v>ЭНЕРГЕТИКА И ЭФФЕКТИВНОСТЬ</c:v>
                </c:pt>
                <c:pt idx="6">
                  <c:v>НАУКОЕМКИЕ ТЕХНОЛОГИИ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74</c:v>
                </c:pt>
                <c:pt idx="1">
                  <c:v>62</c:v>
                </c:pt>
                <c:pt idx="2">
                  <c:v>74</c:v>
                </c:pt>
                <c:pt idx="3">
                  <c:v>70</c:v>
                </c:pt>
                <c:pt idx="4">
                  <c:v>0</c:v>
                </c:pt>
                <c:pt idx="5">
                  <c:v>86</c:v>
                </c:pt>
                <c:pt idx="6">
                  <c:v>68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I  ОЧЕРЕДЬ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</c:spPr>
          <c:cat>
            <c:strRef>
              <c:f>Лист1!$B$1:$H$1</c:f>
              <c:strCache>
                <c:ptCount val="7"/>
                <c:pt idx="0">
                  <c:v>ИНФОРМАЦИОННЫЕ ТЕХНОЛОГИИ</c:v>
                </c:pt>
                <c:pt idx="1">
                  <c:v>МЕДИЦИНА И ФАРМАКОЛОГИЯ</c:v>
                </c:pt>
                <c:pt idx="2">
                  <c:v>ХИМИЯ И МАТЕРИАЛЫ</c:v>
                </c:pt>
                <c:pt idx="3">
                  <c:v>МАШИНОСТРОЕНИЕ И ПРИБОРОСТРОЕНИЕ</c:v>
                </c:pt>
                <c:pt idx="4">
                  <c:v>БИОТЕХНОЛОГИИ</c:v>
                </c:pt>
                <c:pt idx="5">
                  <c:v>ЭНЕРГЕТИКА И ЭФФЕКТИВНОСТЬ</c:v>
                </c:pt>
                <c:pt idx="6">
                  <c:v>НАУКОЕМКИЕ ТЕХНОЛОГИИ</c:v>
                </c:pt>
              </c:strCache>
            </c:strRef>
          </c:cat>
          <c:val>
            <c:numRef>
              <c:f>Лист1!$B$3:$H$3</c:f>
              <c:numCache>
                <c:formatCode>General</c:formatCode>
                <c:ptCount val="7"/>
                <c:pt idx="0">
                  <c:v>68</c:v>
                </c:pt>
                <c:pt idx="1">
                  <c:v>76</c:v>
                </c:pt>
                <c:pt idx="2">
                  <c:v>66</c:v>
                </c:pt>
                <c:pt idx="3">
                  <c:v>70</c:v>
                </c:pt>
                <c:pt idx="4">
                  <c:v>53</c:v>
                </c:pt>
                <c:pt idx="5">
                  <c:v>62</c:v>
                </c:pt>
                <c:pt idx="6">
                  <c:v>71</c:v>
                </c:pt>
              </c:numCache>
            </c:numRef>
          </c:val>
        </c:ser>
        <c:shape val="box"/>
        <c:axId val="46752128"/>
        <c:axId val="46753664"/>
        <c:axId val="0"/>
      </c:bar3DChart>
      <c:catAx>
        <c:axId val="46752128"/>
        <c:scaling>
          <c:orientation val="minMax"/>
        </c:scaling>
        <c:axPos val="l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6753664"/>
        <c:crosses val="autoZero"/>
        <c:auto val="1"/>
        <c:lblAlgn val="ctr"/>
        <c:lblOffset val="100"/>
      </c:catAx>
      <c:valAx>
        <c:axId val="467536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752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475409836065575"/>
          <c:y val="0.47880690737833725"/>
          <c:w val="0.12513481455084538"/>
          <c:h val="0.10905685459335837"/>
        </c:manualLayout>
      </c:layout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B3B79-9E50-4FBB-9AAB-067C5BF22FD2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4FFBE-F4C2-468E-9A72-6080DCBA2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681FE-2FC6-41E8-B513-025B0FB3FD25}" type="slidenum">
              <a:rPr lang="en-US"/>
              <a:pPr/>
              <a:t>21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360" y="4343400"/>
            <a:ext cx="5486400" cy="4114800"/>
          </a:xfrm>
        </p:spPr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реализация</a:t>
            </a:r>
            <a:r>
              <a:rPr lang="ru-RU" baseline="0" dirty="0" smtClean="0"/>
              <a:t> проекта?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80C5-8EA6-4602-9DDF-069E6BFAEE32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Привести в соответствие</a:t>
            </a:r>
            <a:r>
              <a:rPr lang="ru-RU" baseline="0" dirty="0" smtClean="0"/>
              <a:t> с предыдущим слайдом. Вопрос – зачем нужен предыдущий слайд при наличии этого?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80C5-8EA6-4602-9DDF-069E6BFAEE32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80C5-8EA6-4602-9DDF-069E6BFAEE32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Наличие</a:t>
            </a:r>
            <a:r>
              <a:rPr lang="ru-RU" baseline="0" dirty="0" smtClean="0"/>
              <a:t> работ в КП, затрат на патентование – в смете, затрат на оплату ИС для МИП – в прогнозе ДДС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80C5-8EA6-4602-9DDF-069E6BFAEE32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Привести в соответствие</a:t>
            </a:r>
            <a:r>
              <a:rPr lang="ru-RU" baseline="0" dirty="0" smtClean="0"/>
              <a:t> с предыдущим слайдом. Вопрос – зачем нужен предыдущий слайд при наличии этого?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80C5-8EA6-4602-9DDF-069E6BFAEE32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74424031-9B7B-4FD4-9A57-8A2E86F0B0D7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  <p:sp>
        <p:nvSpPr>
          <p:cNvPr id="24" name="AutoShape 75"/>
          <p:cNvSpPr>
            <a:spLocks noChangeArrowheads="1"/>
          </p:cNvSpPr>
          <p:nvPr/>
        </p:nvSpPr>
        <p:spPr bwMode="gray">
          <a:xfrm>
            <a:off x="775608" y="3869714"/>
            <a:ext cx="968127" cy="939034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25" name="AutoShape 76"/>
          <p:cNvSpPr>
            <a:spLocks noChangeArrowheads="1"/>
          </p:cNvSpPr>
          <p:nvPr/>
        </p:nvSpPr>
        <p:spPr bwMode="gray">
          <a:xfrm>
            <a:off x="792082" y="2778794"/>
            <a:ext cx="968127" cy="939034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26" name="AutoShape 77"/>
          <p:cNvSpPr>
            <a:spLocks noChangeArrowheads="1"/>
          </p:cNvSpPr>
          <p:nvPr/>
        </p:nvSpPr>
        <p:spPr bwMode="gray">
          <a:xfrm>
            <a:off x="2133393" y="2212504"/>
            <a:ext cx="968127" cy="939034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pic>
        <p:nvPicPr>
          <p:cNvPr id="520193" name="Picture 1025" descr="https://fbcdn-profile-a.akamaihd.net/hprofile-ak-frc3/v/t1.0-1/c10.0.160.160/1441223_552057164869084_1726961342_n.png?oh=7e9a8a20c35cc8c36784b3c379c4703a&amp;oe=54E12218&amp;__gda__=1424572941_f7743d3c9817be7cc4cc64e22605989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131" y="394606"/>
            <a:ext cx="152400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195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 autoUpdateAnimBg="0"/>
      <p:bldP spid="436834" grpId="0" animBg="1" autoUpdateAnimBg="0"/>
      <p:bldP spid="436796" grpId="0" animBg="1" autoUpdateAnimBg="0"/>
      <p:bldP spid="436797" grpId="0" animBg="1" autoUpdateAnimBg="0"/>
      <p:bldP spid="436792" grpId="0" animBg="1" autoUpdateAnimBg="0"/>
      <p:bldP spid="436793" grpId="0" animBg="1" autoUpdateAnimBg="0"/>
      <p:bldP spid="436794" grpId="0" animBg="1" autoUpdateAnimBg="0"/>
      <p:bldP spid="436795" grpId="0" animBg="1" autoUpdateAnimBg="0"/>
      <p:bldP spid="436822" grpId="0" animBg="1" autoUpdateAnimBg="0"/>
      <p:bldP spid="436823" grpId="0" animBg="1" autoUpdateAnimBg="0"/>
      <p:bldP spid="436824" grpId="0" animBg="1" autoUpdateAnimBg="0"/>
      <p:bldP spid="436843" grpId="0" animBg="1" autoUpdateAnimBg="0"/>
      <p:bldP spid="436844" grpId="0" animBg="1" autoUpdateAnimBg="0"/>
      <p:bldP spid="436845" grpId="0" animBg="1" autoUpdateAnimBg="0"/>
      <p:bldP spid="436847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CF5F3-5314-4743-BB25-9EE499E7CA9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46DFE-DF45-4DFD-9740-68F203705A6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EF818F0F-B725-45DD-AB65-1B98D1BF154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548A-8DFA-4DC9-BEA1-CDC3E57CF7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70C8C-643E-486F-8879-DDB6019C96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1CB4D-A6D6-4EB9-B527-A885097796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B7E33-B24C-44A8-A16E-DEDCEA2BED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3CE65-5E5D-4A88-B9D3-A0471877A0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870A1-2831-4E7B-AA3C-B2F7C646D3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4E5C0-A039-4CAB-965C-7FBE6CCE6B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863" y="1484784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16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2012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4B118A68-3F13-4C5D-BBD0-B332081CEF2D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 dirty="0">
              <a:solidFill>
                <a:srgbClr val="30311D"/>
              </a:solidFill>
            </a:endParaRPr>
          </a:p>
        </p:txBody>
      </p:sp>
      <p:pic>
        <p:nvPicPr>
          <p:cNvPr id="15" name="Picture 1027" descr="http://ruitc.ru/bitrix/templates/ruitc/imag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6971" y="528764"/>
            <a:ext cx="1744566" cy="47272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60A4A-3999-4C52-81DC-9944FC9701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31A73-042C-48DB-ADC0-5F215CC32B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9BBE7-5315-4845-B243-BB89A6DB13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DABA9-284E-4A23-9F1F-00B166287C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B9F44-7CC4-4422-9D07-AFDE521C0E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74424031-9B7B-4FD4-9A57-8A2E86F0B0D7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  <p:sp>
        <p:nvSpPr>
          <p:cNvPr id="24" name="AutoShape 75"/>
          <p:cNvSpPr>
            <a:spLocks noChangeArrowheads="1"/>
          </p:cNvSpPr>
          <p:nvPr/>
        </p:nvSpPr>
        <p:spPr bwMode="gray">
          <a:xfrm>
            <a:off x="775608" y="3869714"/>
            <a:ext cx="968127" cy="939034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25" name="AutoShape 76"/>
          <p:cNvSpPr>
            <a:spLocks noChangeArrowheads="1"/>
          </p:cNvSpPr>
          <p:nvPr/>
        </p:nvSpPr>
        <p:spPr bwMode="gray">
          <a:xfrm>
            <a:off x="792082" y="2778794"/>
            <a:ext cx="968127" cy="939034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26" name="AutoShape 77"/>
          <p:cNvSpPr>
            <a:spLocks noChangeArrowheads="1"/>
          </p:cNvSpPr>
          <p:nvPr/>
        </p:nvSpPr>
        <p:spPr bwMode="gray">
          <a:xfrm>
            <a:off x="2133393" y="2212504"/>
            <a:ext cx="968127" cy="939034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pic>
        <p:nvPicPr>
          <p:cNvPr id="520193" name="Picture 1025" descr="https://fbcdn-profile-a.akamaihd.net/hprofile-ak-frc3/v/t1.0-1/c10.0.160.160/1441223_552057164869084_1726961342_n.png?oh=7e9a8a20c35cc8c36784b3c379c4703a&amp;oe=54E12218&amp;__gda__=1424572941_f7743d3c9817be7cc4cc64e22605989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131" y="394606"/>
            <a:ext cx="152400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195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 autoUpdateAnimBg="0"/>
      <p:bldP spid="436834" grpId="0" animBg="1" autoUpdateAnimBg="0"/>
      <p:bldP spid="436796" grpId="0" animBg="1" autoUpdateAnimBg="0"/>
      <p:bldP spid="436797" grpId="0" animBg="1" autoUpdateAnimBg="0"/>
      <p:bldP spid="436792" grpId="0" animBg="1" autoUpdateAnimBg="0"/>
      <p:bldP spid="436793" grpId="0" animBg="1" autoUpdateAnimBg="0"/>
      <p:bldP spid="436794" grpId="0" animBg="1" autoUpdateAnimBg="0"/>
      <p:bldP spid="436795" grpId="0" animBg="1" autoUpdateAnimBg="0"/>
      <p:bldP spid="436822" grpId="0" animBg="1" autoUpdateAnimBg="0"/>
      <p:bldP spid="436823" grpId="0" animBg="1" autoUpdateAnimBg="0"/>
      <p:bldP spid="436824" grpId="0" animBg="1" autoUpdateAnimBg="0"/>
      <p:bldP spid="436843" grpId="0" animBg="1" autoUpdateAnimBg="0"/>
      <p:bldP spid="436844" grpId="0" animBg="1" autoUpdateAnimBg="0"/>
      <p:bldP spid="436845" grpId="0" animBg="1" autoUpdateAnimBg="0"/>
      <p:bldP spid="436847" grpId="0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16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2012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4B118A68-3F13-4C5D-BBD0-B332081CEF2D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 dirty="0">
              <a:solidFill>
                <a:srgbClr val="30311D"/>
              </a:solidFill>
            </a:endParaRPr>
          </a:p>
        </p:txBody>
      </p:sp>
      <p:pic>
        <p:nvPicPr>
          <p:cNvPr id="15" name="Picture 1027" descr="http://ruitc.ru/bitrix/templates/ruitc/imag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6971" y="528764"/>
            <a:ext cx="1744566" cy="47272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4B8E6-0429-414B-96FB-81A15140A0D7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35AAA-FE7F-4E94-BE9B-8FF57513C28E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B6290-9BAF-4E84-9573-B44DDDBC2323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4B8E6-0429-414B-96FB-81A15140A0D7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15073-8F08-4E07-9B1C-C650D41CDE31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E00AD-48E0-46B5-A93B-0066750DBD5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9431D-CAC0-480F-BB12-80973B431030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3DDB4-D806-41C5-9DEF-A868AC1591D8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CF5F3-5314-4743-BB25-9EE499E7CA9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46DFE-DF45-4DFD-9740-68F203705A6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EF818F0F-B725-45DD-AB65-1B98D1BF154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74424031-9B7B-4FD4-9A57-8A2E86F0B0D7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  <p:pic>
        <p:nvPicPr>
          <p:cNvPr id="22" name="Рисунок 21" descr="Союз ИТЦ Лого без фона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0262" y="437369"/>
            <a:ext cx="1554717" cy="1554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195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 autoUpdateAnimBg="0"/>
      <p:bldP spid="436834" grpId="0" animBg="1" autoUpdateAnimBg="0"/>
      <p:bldP spid="436796" grpId="0" animBg="1" autoUpdateAnimBg="0"/>
      <p:bldP spid="436797" grpId="0" animBg="1" autoUpdateAnimBg="0"/>
      <p:bldP spid="436792" grpId="0" animBg="1" autoUpdateAnimBg="0"/>
      <p:bldP spid="436793" grpId="0" animBg="1" autoUpdateAnimBg="0"/>
      <p:bldP spid="436794" grpId="0" animBg="1" autoUpdateAnimBg="0"/>
      <p:bldP spid="436795" grpId="0" animBg="1" autoUpdateAnimBg="0"/>
      <p:bldP spid="436822" grpId="0" animBg="1" autoUpdateAnimBg="0"/>
      <p:bldP spid="436823" grpId="0" animBg="1" autoUpdateAnimBg="0"/>
      <p:bldP spid="436824" grpId="0" animBg="1" autoUpdateAnimBg="0"/>
      <p:bldP spid="436843" grpId="0" animBg="1" autoUpdateAnimBg="0"/>
      <p:bldP spid="436844" grpId="0" animBg="1" autoUpdateAnimBg="0"/>
      <p:bldP spid="436845" grpId="0" animBg="1" autoUpdateAnimBg="0"/>
      <p:bldP spid="436847" grpId="0" autoUpdateAnimBg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16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2012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4B118A68-3F13-4C5D-BBD0-B332081CEF2D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 dirty="0">
              <a:solidFill>
                <a:srgbClr val="30311D"/>
              </a:solidFill>
            </a:endParaRPr>
          </a:p>
        </p:txBody>
      </p:sp>
      <p:pic>
        <p:nvPicPr>
          <p:cNvPr id="15" name="Picture 1027" descr="http://ruitc.ru/bitrix/templates/ruitc/imag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6971" y="528764"/>
            <a:ext cx="1744566" cy="47272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4B8E6-0429-414B-96FB-81A15140A0D7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35AAA-FE7F-4E94-BE9B-8FF57513C28E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35AAA-FE7F-4E94-BE9B-8FF57513C28E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B6290-9BAF-4E84-9573-B44DDDBC2323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15073-8F08-4E07-9B1C-C650D41CDE31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E00AD-48E0-46B5-A93B-0066750DBD5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9431D-CAC0-480F-BB12-80973B431030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3DDB4-D806-41C5-9DEF-A868AC1591D8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CF5F3-5314-4743-BB25-9EE499E7CA9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46DFE-DF45-4DFD-9740-68F203705A6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EF818F0F-B725-45DD-AB65-1B98D1BF154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74424031-9B7B-4FD4-9A57-8A2E86F0B0D7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  <p:pic>
        <p:nvPicPr>
          <p:cNvPr id="22" name="Рисунок 21" descr="Союз ИТЦ Лого без фона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0262" y="437369"/>
            <a:ext cx="1554717" cy="1554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8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99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29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98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397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9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496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496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39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96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799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195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 autoUpdateAnimBg="0"/>
      <p:bldP spid="436834" grpId="0" animBg="1" autoUpdateAnimBg="0"/>
      <p:bldP spid="436796" grpId="0" animBg="1" autoUpdateAnimBg="0"/>
      <p:bldP spid="436797" grpId="0" animBg="1" autoUpdateAnimBg="0"/>
      <p:bldP spid="436792" grpId="0" animBg="1" autoUpdateAnimBg="0"/>
      <p:bldP spid="436793" grpId="0" animBg="1" autoUpdateAnimBg="0"/>
      <p:bldP spid="436794" grpId="0" animBg="1" autoUpdateAnimBg="0"/>
      <p:bldP spid="436795" grpId="0" animBg="1" autoUpdateAnimBg="0"/>
      <p:bldP spid="436822" grpId="0" animBg="1" autoUpdateAnimBg="0"/>
      <p:bldP spid="436823" grpId="0" animBg="1" autoUpdateAnimBg="0"/>
      <p:bldP spid="436824" grpId="0" animBg="1" autoUpdateAnimBg="0"/>
      <p:bldP spid="436843" grpId="0" animBg="1" autoUpdateAnimBg="0"/>
      <p:bldP spid="436844" grpId="0" animBg="1" autoUpdateAnimBg="0"/>
      <p:bldP spid="436845" grpId="0" animBg="1" autoUpdateAnimBg="0"/>
      <p:bldP spid="436847" grpId="0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B6290-9BAF-4E84-9573-B44DDDBC2323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8838" y="3180216"/>
            <a:ext cx="7961312" cy="536098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3pPr>
              <a:buFont typeface="Courier New" pitchFamily="49" charset="0"/>
              <a:buChar char="o"/>
              <a:defRPr/>
            </a:lvl3pPr>
            <a:lvl4pPr>
              <a:buFont typeface="Wingdings" pitchFamily="2" charset="2"/>
              <a:buChar char="v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2012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4B118A68-3F13-4C5D-BBD0-B332081CEF2D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 dirty="0">
              <a:solidFill>
                <a:srgbClr val="30311D"/>
              </a:solidFill>
            </a:endParaRPr>
          </a:p>
        </p:txBody>
      </p:sp>
      <p:pic>
        <p:nvPicPr>
          <p:cNvPr id="15" name="Picture 1027" descr="http://ruitc.ru/bitrix/templates/ruitc/images/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6971" y="528764"/>
            <a:ext cx="1744566" cy="47272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4B8E6-0429-414B-96FB-81A15140A0D7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35AAA-FE7F-4E94-BE9B-8FF57513C28E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B6290-9BAF-4E84-9573-B44DDDBC2323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15073-8F08-4E07-9B1C-C650D41CDE31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E00AD-48E0-46B5-A93B-0066750DBD5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9431D-CAC0-480F-BB12-80973B431030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3DDB4-D806-41C5-9DEF-A868AC1591D8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CF5F3-5314-4743-BB25-9EE499E7CA9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46DFE-DF45-4DFD-9740-68F203705A6B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15073-8F08-4E07-9B1C-C650D41CDE31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EF818F0F-B725-45DD-AB65-1B98D1BF1545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E00AD-48E0-46B5-A93B-0066750DBD5A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9431D-CAC0-480F-BB12-80973B431030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0311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3DDB4-D806-41C5-9DEF-A868AC1591D8}" type="slidenum">
              <a:rPr lang="en-US">
                <a:solidFill>
                  <a:srgbClr val="30311D"/>
                </a:solidFill>
              </a:rPr>
              <a:pPr/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360" y="0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E3C719-1CCE-455E-B1F4-D71B9E95281B}" type="slidenum">
              <a:rPr lang="en-US">
                <a:solidFill>
                  <a:srgbClr val="30311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204121-C3B3-40FB-8AD8-B82DAC2144A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360" y="0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E3C719-1CCE-455E-B1F4-D71B9E95281B}" type="slidenum">
              <a:rPr lang="en-US">
                <a:solidFill>
                  <a:srgbClr val="30311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360" y="0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E3C719-1CCE-455E-B1F4-D71B9E95281B}" type="slidenum">
              <a:rPr lang="en-US">
                <a:solidFill>
                  <a:srgbClr val="30311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39360" y="0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0311D"/>
              </a:solidFill>
            </a:endParaRPr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E3C719-1CCE-455E-B1F4-D71B9E95281B}" type="slidenum">
              <a:rPr lang="en-US">
                <a:solidFill>
                  <a:srgbClr val="30311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30311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online.fasie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40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3260796" y="1310903"/>
            <a:ext cx="5796950" cy="1470025"/>
          </a:xfrm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Союз </a:t>
            </a:r>
            <a:r>
              <a:rPr lang="ru-RU" sz="1600" dirty="0" err="1" smtClean="0">
                <a:solidFill>
                  <a:schemeClr val="tx1"/>
                </a:solidFill>
              </a:rPr>
              <a:t>инновационно-технологических</a:t>
            </a:r>
            <a:r>
              <a:rPr lang="ru-RU" sz="1600" dirty="0" smtClean="0">
                <a:solidFill>
                  <a:schemeClr val="tx1"/>
                </a:solidFill>
              </a:rPr>
              <a:t> центров России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>при поддержке </a:t>
            </a:r>
            <a:r>
              <a:rPr lang="ru-RU" sz="1600" dirty="0" smtClean="0">
                <a:solidFill>
                  <a:schemeClr val="tx1"/>
                </a:solidFill>
              </a:rPr>
              <a:t>Фонда содействия развитию МФП НТС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ru-RU" dirty="0" smtClean="0"/>
              <a:t>Зачем  и как участвовать            в программе «Кооперация»?  </a:t>
            </a:r>
            <a:endParaRPr lang="en-US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4533130" y="4539291"/>
            <a:ext cx="5151438" cy="757238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А.С. Митрофанов</a:t>
            </a:r>
          </a:p>
          <a:p>
            <a:pPr algn="l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А.Ф. Власов</a:t>
            </a:r>
          </a:p>
          <a:p>
            <a:pPr algn="l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А.Ю. Жуков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42430" name="Picture 62" descr="http://www.misis.ru/Portals/0/Documents/Press/2013/Events/fasie_ru.0E0C2FDE5CF54A2BB62096EEE49033B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469" y="5797083"/>
            <a:ext cx="2141724" cy="737804"/>
          </a:xfrm>
          <a:prstGeom prst="rect">
            <a:avLst/>
          </a:prstGeom>
          <a:noFill/>
        </p:spPr>
      </p:pic>
      <p:pic>
        <p:nvPicPr>
          <p:cNvPr id="6" name="Рисунок 5" descr="economia-abruzzo_corsi-di-formazione-per-gli-imprenditori-dell-aqui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8183" y="2104845"/>
            <a:ext cx="1440000" cy="9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kobi-kredileri-107-milyar-liraya-ulasti-620x3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1712" y="4304584"/>
            <a:ext cx="1440000" cy="914400"/>
          </a:xfrm>
          <a:prstGeom prst="rect">
            <a:avLst/>
          </a:prstGeom>
          <a:ln w="158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featured-img-high-rez.jp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064136" y="3217651"/>
            <a:ext cx="1429562" cy="923028"/>
          </a:xfrm>
          <a:prstGeom prst="rect">
            <a:avLst/>
          </a:prstGeom>
          <a:ln w="158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185863" y="116632"/>
            <a:ext cx="7958137" cy="1011237"/>
          </a:xfrm>
        </p:spPr>
        <p:txBody>
          <a:bodyPr/>
          <a:lstStyle/>
          <a:p>
            <a:r>
              <a:rPr lang="ru-RU" sz="3600" dirty="0" smtClean="0"/>
              <a:t>Процедура отбора </a:t>
            </a:r>
            <a:endParaRPr lang="en-US" sz="3600" dirty="0"/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black">
          <a:xfrm>
            <a:off x="5192216" y="3962400"/>
            <a:ext cx="3124200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/>
              <a:t>В случае противоречия двух экспертов проводится </a:t>
            </a:r>
            <a:r>
              <a:rPr lang="ru-RU" sz="2000" b="1" dirty="0" smtClean="0">
                <a:solidFill>
                  <a:srgbClr val="800000"/>
                </a:solidFill>
              </a:rPr>
              <a:t>дополнительная экспертиза </a:t>
            </a:r>
            <a:endParaRPr lang="en-US" sz="2000" b="1" dirty="0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gray">
          <a:xfrm>
            <a:off x="323528" y="4589463"/>
            <a:ext cx="43204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  Решение Экспертного Совета 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0740" name="Freeform 20"/>
          <p:cNvSpPr>
            <a:spLocks/>
          </p:cNvSpPr>
          <p:nvPr/>
        </p:nvSpPr>
        <p:spPr bwMode="gray">
          <a:xfrm flipH="1">
            <a:off x="6170613" y="3201988"/>
            <a:ext cx="1042987" cy="534987"/>
          </a:xfrm>
          <a:custGeom>
            <a:avLst/>
            <a:gdLst/>
            <a:ahLst/>
            <a:cxnLst>
              <a:cxn ang="0">
                <a:pos x="0" y="166"/>
              </a:cxn>
              <a:cxn ang="0">
                <a:pos x="58" y="173"/>
              </a:cxn>
              <a:cxn ang="0">
                <a:pos x="297" y="32"/>
              </a:cxn>
              <a:cxn ang="0">
                <a:pos x="289" y="8"/>
              </a:cxn>
              <a:cxn ang="0">
                <a:pos x="223" y="26"/>
              </a:cxn>
              <a:cxn ang="0">
                <a:pos x="0" y="166"/>
              </a:cxn>
            </a:cxnLst>
            <a:rect l="0" t="0" r="r" b="b"/>
            <a:pathLst>
              <a:path w="335" h="173">
                <a:moveTo>
                  <a:pt x="0" y="166"/>
                </a:moveTo>
                <a:lnTo>
                  <a:pt x="58" y="173"/>
                </a:lnTo>
                <a:lnTo>
                  <a:pt x="297" y="32"/>
                </a:lnTo>
                <a:cubicBezTo>
                  <a:pt x="335" y="5"/>
                  <a:pt x="301" y="9"/>
                  <a:pt x="289" y="8"/>
                </a:cubicBezTo>
                <a:cubicBezTo>
                  <a:pt x="277" y="7"/>
                  <a:pt x="271" y="0"/>
                  <a:pt x="223" y="26"/>
                </a:cubicBezTo>
                <a:lnTo>
                  <a:pt x="0" y="166"/>
                </a:lnTo>
                <a:close/>
              </a:path>
            </a:pathLst>
          </a:custGeom>
          <a:gradFill rotWithShape="1">
            <a:gsLst>
              <a:gs pos="0">
                <a:srgbClr val="333333">
                  <a:gamma/>
                  <a:shade val="0"/>
                  <a:invGamma/>
                  <a:alpha val="0"/>
                </a:srgbClr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41" name="Freeform 21"/>
          <p:cNvSpPr>
            <a:spLocks/>
          </p:cNvSpPr>
          <p:nvPr/>
        </p:nvSpPr>
        <p:spPr bwMode="gray">
          <a:xfrm>
            <a:off x="5561013" y="3068638"/>
            <a:ext cx="1092200" cy="519112"/>
          </a:xfrm>
          <a:custGeom>
            <a:avLst/>
            <a:gdLst/>
            <a:ahLst/>
            <a:cxnLst>
              <a:cxn ang="0">
                <a:pos x="882" y="374"/>
              </a:cxn>
              <a:cxn ang="0">
                <a:pos x="719" y="425"/>
              </a:cxn>
              <a:cxn ang="0">
                <a:pos x="88" y="93"/>
              </a:cxn>
              <a:cxn ang="0">
                <a:pos x="188" y="3"/>
              </a:cxn>
              <a:cxn ang="0">
                <a:pos x="343" y="73"/>
              </a:cxn>
              <a:cxn ang="0">
                <a:pos x="882" y="374"/>
              </a:cxn>
            </a:cxnLst>
            <a:rect l="0" t="0" r="r" b="b"/>
            <a:pathLst>
              <a:path w="882" h="425">
                <a:moveTo>
                  <a:pt x="882" y="374"/>
                </a:moveTo>
                <a:lnTo>
                  <a:pt x="719" y="425"/>
                </a:lnTo>
                <a:lnTo>
                  <a:pt x="88" y="93"/>
                </a:lnTo>
                <a:cubicBezTo>
                  <a:pt x="0" y="23"/>
                  <a:pt x="145" y="5"/>
                  <a:pt x="188" y="3"/>
                </a:cubicBezTo>
                <a:cubicBezTo>
                  <a:pt x="218" y="0"/>
                  <a:pt x="221" y="8"/>
                  <a:pt x="343" y="73"/>
                </a:cubicBezTo>
                <a:lnTo>
                  <a:pt x="882" y="374"/>
                </a:lnTo>
                <a:close/>
              </a:path>
            </a:pathLst>
          </a:custGeom>
          <a:gradFill rotWithShape="1">
            <a:gsLst>
              <a:gs pos="0">
                <a:srgbClr val="333333">
                  <a:gamma/>
                  <a:shade val="0"/>
                  <a:invGamma/>
                  <a:alpha val="0"/>
                </a:srgbClr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42" name="Freeform 22"/>
          <p:cNvSpPr>
            <a:spLocks/>
          </p:cNvSpPr>
          <p:nvPr/>
        </p:nvSpPr>
        <p:spPr bwMode="gray">
          <a:xfrm>
            <a:off x="5181600" y="3321050"/>
            <a:ext cx="927100" cy="438150"/>
          </a:xfrm>
          <a:custGeom>
            <a:avLst/>
            <a:gdLst/>
            <a:ahLst/>
            <a:cxnLst>
              <a:cxn ang="0">
                <a:pos x="748" y="320"/>
              </a:cxn>
              <a:cxn ang="0">
                <a:pos x="604" y="354"/>
              </a:cxn>
              <a:cxn ang="0">
                <a:pos x="63" y="84"/>
              </a:cxn>
              <a:cxn ang="0">
                <a:pos x="221" y="39"/>
              </a:cxn>
              <a:cxn ang="0">
                <a:pos x="748" y="320"/>
              </a:cxn>
            </a:cxnLst>
            <a:rect l="0" t="0" r="r" b="b"/>
            <a:pathLst>
              <a:path w="748" h="354">
                <a:moveTo>
                  <a:pt x="748" y="320"/>
                </a:moveTo>
                <a:lnTo>
                  <a:pt x="604" y="354"/>
                </a:lnTo>
                <a:lnTo>
                  <a:pt x="63" y="84"/>
                </a:lnTo>
                <a:cubicBezTo>
                  <a:pt x="0" y="31"/>
                  <a:pt x="107" y="0"/>
                  <a:pt x="221" y="39"/>
                </a:cubicBezTo>
                <a:lnTo>
                  <a:pt x="748" y="320"/>
                </a:lnTo>
                <a:close/>
              </a:path>
            </a:pathLst>
          </a:custGeom>
          <a:gradFill rotWithShape="1">
            <a:gsLst>
              <a:gs pos="0">
                <a:srgbClr val="333333">
                  <a:gamma/>
                  <a:shade val="0"/>
                  <a:invGamma/>
                  <a:alpha val="0"/>
                </a:srgbClr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764213" y="1905000"/>
            <a:ext cx="1627187" cy="1846263"/>
            <a:chOff x="313" y="2400"/>
            <a:chExt cx="1349" cy="1534"/>
          </a:xfrm>
        </p:grpSpPr>
        <p:sp>
          <p:nvSpPr>
            <p:cNvPr id="30744" name="Freeform 24"/>
            <p:cNvSpPr>
              <a:spLocks/>
            </p:cNvSpPr>
            <p:nvPr/>
          </p:nvSpPr>
          <p:spPr bwMode="gray">
            <a:xfrm flipH="1">
              <a:off x="1229" y="2814"/>
              <a:ext cx="433" cy="1097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>
                    <a:gamma/>
                    <a:shade val="66667"/>
                    <a:invGamma/>
                  </a:srgbClr>
                </a:gs>
                <a:gs pos="100000">
                  <a:srgbClr val="EAEAEA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Left">
                <a:rot lat="0" lon="20099999" rev="0"/>
              </a:camera>
              <a:lightRig rig="legacyFlat3" dir="t"/>
            </a:scene3d>
            <a:sp3d extrusionH="36500" prstMaterial="legacyPlastic">
              <a:bevelT w="13500" h="13500" prst="angle"/>
              <a:bevelB w="13500" h="13500" prst="angle"/>
              <a:extrusionClr>
                <a:srgbClr val="5F5F5F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30745" name="Freeform 25"/>
            <p:cNvSpPr>
              <a:spLocks/>
            </p:cNvSpPr>
            <p:nvPr/>
          </p:nvSpPr>
          <p:spPr bwMode="gray">
            <a:xfrm flipH="1">
              <a:off x="700" y="2400"/>
              <a:ext cx="545" cy="1380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>
                    <a:gamma/>
                    <a:shade val="70196"/>
                    <a:invGamma/>
                  </a:srgbClr>
                </a:gs>
                <a:gs pos="100000">
                  <a:srgbClr val="EAEAEA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Left">
                <a:rot lat="0" lon="19799999" rev="0"/>
              </a:camera>
              <a:lightRig rig="legacyFlat3" dir="t"/>
            </a:scene3d>
            <a:sp3d extrusionH="36500" prstMaterial="legacyPlastic">
              <a:bevelT w="13500" h="13500" prst="angle"/>
              <a:bevelB w="13500" h="13500" prst="angle"/>
              <a:extrusionClr>
                <a:srgbClr val="5F5F5F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30746" name="Freeform 26"/>
            <p:cNvSpPr>
              <a:spLocks/>
            </p:cNvSpPr>
            <p:nvPr/>
          </p:nvSpPr>
          <p:spPr bwMode="gray">
            <a:xfrm flipH="1">
              <a:off x="313" y="2837"/>
              <a:ext cx="433" cy="1097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>
                    <a:gamma/>
                    <a:shade val="66667"/>
                    <a:invGamma/>
                  </a:srgbClr>
                </a:gs>
                <a:gs pos="100000">
                  <a:srgbClr val="EAEAEA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Left">
                <a:rot lat="0" lon="20099999" rev="0"/>
              </a:camera>
              <a:lightRig rig="legacyFlat3" dir="t"/>
            </a:scene3d>
            <a:sp3d extrusionH="36500" prstMaterial="legacyPlastic">
              <a:bevelT w="13500" h="13500" prst="angle"/>
              <a:bevelB w="13500" h="13500" prst="angle"/>
              <a:extrusionClr>
                <a:srgbClr val="5F5F5F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sp>
        <p:nvSpPr>
          <p:cNvPr id="30724" name="AutoShape 4"/>
          <p:cNvSpPr>
            <a:spLocks noChangeArrowheads="1"/>
          </p:cNvSpPr>
          <p:nvPr/>
        </p:nvSpPr>
        <p:spPr bwMode="gray">
          <a:xfrm>
            <a:off x="2831331" y="2892425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ltGray">
          <a:xfrm>
            <a:off x="2777356" y="4241800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24756" y="3327400"/>
            <a:ext cx="4051300" cy="914400"/>
            <a:chOff x="2736" y="1803"/>
            <a:chExt cx="2552" cy="576"/>
          </a:xfrm>
        </p:grpSpPr>
        <p:sp>
          <p:nvSpPr>
            <p:cNvPr id="30728" name="Rectangle 8"/>
            <p:cNvSpPr>
              <a:spLocks noChangeArrowheads="1"/>
            </p:cNvSpPr>
            <p:nvPr/>
          </p:nvSpPr>
          <p:spPr bwMode="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31" name="Text Box 11"/>
          <p:cNvSpPr txBox="1">
            <a:spLocks noChangeArrowheads="1"/>
          </p:cNvSpPr>
          <p:nvPr/>
        </p:nvSpPr>
        <p:spPr bwMode="gray">
          <a:xfrm>
            <a:off x="1393056" y="3846513"/>
            <a:ext cx="32893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</a:rPr>
              <a:t>Оценка по критериям Программы</a:t>
            </a:r>
            <a:endParaRPr lang="en-US" sz="1400" b="1" dirty="0">
              <a:solidFill>
                <a:srgbClr val="000000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12056" y="4611688"/>
            <a:ext cx="4051300" cy="914400"/>
            <a:chOff x="2728" y="2640"/>
            <a:chExt cx="2552" cy="576"/>
          </a:xfrm>
        </p:grpSpPr>
        <p:sp>
          <p:nvSpPr>
            <p:cNvPr id="30733" name="Rectangle 13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36" name="Text Box 16"/>
          <p:cNvSpPr txBox="1">
            <a:spLocks noChangeArrowheads="1"/>
          </p:cNvSpPr>
          <p:nvPr/>
        </p:nvSpPr>
        <p:spPr bwMode="gray">
          <a:xfrm>
            <a:off x="1018208" y="5013176"/>
            <a:ext cx="403244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</a:rPr>
              <a:t>Окончательное решение об отборе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gray">
          <a:xfrm>
            <a:off x="1018208" y="3321050"/>
            <a:ext cx="4032448" cy="430887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 smtClean="0">
                <a:solidFill>
                  <a:srgbClr val="FFFFFF"/>
                </a:solidFill>
              </a:rPr>
              <a:t>Независимая экспертиза</a:t>
            </a:r>
            <a:endParaRPr lang="en-US" sz="2200" b="1" dirty="0">
              <a:solidFill>
                <a:srgbClr val="FFFFFF"/>
              </a:solidFill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012056" y="1981200"/>
            <a:ext cx="4136008" cy="1015752"/>
            <a:chOff x="2728" y="983"/>
            <a:chExt cx="2552" cy="57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30748" name="Rectangle 28"/>
            <p:cNvSpPr>
              <a:spLocks noChangeArrowheads="1"/>
            </p:cNvSpPr>
            <p:nvPr/>
          </p:nvSpPr>
          <p:spPr bwMode="gray">
            <a:xfrm>
              <a:off x="2728" y="983"/>
              <a:ext cx="2552" cy="576"/>
            </a:xfrm>
            <a:prstGeom prst="rect">
              <a:avLst/>
            </a:prstGeom>
            <a:grpFill/>
            <a:ln w="9525" cmpd="sng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gray">
            <a:xfrm>
              <a:off x="2732" y="989"/>
              <a:ext cx="2539" cy="262"/>
            </a:xfrm>
            <a:prstGeom prst="rect">
              <a:avLst/>
            </a:prstGeom>
            <a:grpFill/>
            <a:ln w="9525" cmpd="sng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gray">
            <a:xfrm>
              <a:off x="2736" y="1239"/>
              <a:ext cx="2535" cy="314"/>
            </a:xfrm>
            <a:prstGeom prst="rect">
              <a:avLst/>
            </a:prstGeom>
            <a:grpFill/>
            <a:ln w="9525" cmpd="sng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51" name="Text Box 31"/>
          <p:cNvSpPr txBox="1">
            <a:spLocks noChangeArrowheads="1"/>
          </p:cNvSpPr>
          <p:nvPr/>
        </p:nvSpPr>
        <p:spPr bwMode="gray">
          <a:xfrm>
            <a:off x="1090216" y="2503488"/>
            <a:ext cx="388843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</a:rPr>
              <a:t>Соответствие обязательных требований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gray">
          <a:xfrm>
            <a:off x="1162224" y="1954213"/>
            <a:ext cx="367240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 smtClean="0">
                <a:solidFill>
                  <a:srgbClr val="FFFFFF"/>
                </a:solidFill>
              </a:rPr>
              <a:t>Формальная экспертиза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gray">
          <a:xfrm>
            <a:off x="1043608" y="4582289"/>
            <a:ext cx="403244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 smtClean="0">
                <a:solidFill>
                  <a:srgbClr val="FFFFFF"/>
                </a:solidFill>
              </a:rPr>
              <a:t>Экспертный совет Фонда</a:t>
            </a:r>
            <a:endParaRPr lang="en-US" sz="2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8064896" cy="928687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Программа «Кооперация». </a:t>
            </a:r>
            <a:br>
              <a:rPr lang="ru-RU" sz="3200" b="1" dirty="0" smtClean="0"/>
            </a:br>
            <a:r>
              <a:rPr lang="ru-RU" sz="3200" dirty="0" smtClean="0"/>
              <a:t>О</a:t>
            </a:r>
            <a:r>
              <a:rPr lang="ru-RU" sz="3200" b="1" dirty="0" smtClean="0"/>
              <a:t>бязательства участников</a:t>
            </a:r>
            <a:endParaRPr lang="ru-RU" sz="32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699" y="1124744"/>
            <a:ext cx="8605837" cy="4896544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000" dirty="0" smtClean="0"/>
              <a:t>Инициатор, заинтересованность которого поддержана: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b="0" dirty="0" smtClean="0"/>
              <a:t>заключает  договор  с  Фондом, подтверждающий  планы  по  коммерциализации  результатов НИОКР, проведенных по                 согласованному  с Фондом техническому заданию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b="0" dirty="0" smtClean="0"/>
              <a:t>делегирует своего представителя в состав конкурсной комиссии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b="0" dirty="0" smtClean="0"/>
              <a:t>дает  экспертное  заключение  на  научно-технический  отчет по      каждому  этапу реализации НИОКР, выполненных </a:t>
            </a:r>
            <a:r>
              <a:rPr lang="ru-RU" sz="1800" b="0" dirty="0" err="1" smtClean="0"/>
              <a:t>МИПом</a:t>
            </a:r>
            <a:endParaRPr lang="ru-RU" sz="1800" b="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b="0" dirty="0" smtClean="0"/>
              <a:t>участвует  в  конференциях,  круглых  столах  и  иных  публичных  мероприятиях, рекомендованных Фондом содействия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b="0" dirty="0" smtClean="0"/>
              <a:t>предоставляет  в  течение  5  лет  после  окончания  действия        договора  с Фондом информацию  о  ходе  реализации  проекта и        отчет  об  объемах  реализованной продукции, произведенной с использованием результатов выполненных НИОКР                                                                        </a:t>
            </a:r>
          </a:p>
          <a:p>
            <a:pPr algn="r" eaLnBrk="1" hangingPunct="1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8064896" cy="928687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Программа «Кооперация». </a:t>
            </a:r>
            <a:br>
              <a:rPr lang="ru-RU" sz="3200" b="1" dirty="0" smtClean="0"/>
            </a:br>
            <a:r>
              <a:rPr lang="ru-RU" sz="3200" dirty="0" smtClean="0"/>
              <a:t>О</a:t>
            </a:r>
            <a:r>
              <a:rPr lang="ru-RU" sz="3200" b="1" dirty="0" smtClean="0"/>
              <a:t>бязательства участников</a:t>
            </a:r>
            <a:endParaRPr lang="ru-RU" sz="32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699" y="1124744"/>
            <a:ext cx="8353301" cy="4896544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000" dirty="0" smtClean="0"/>
              <a:t>МИП, признанное  победителем  в  конкурсе: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600" b="0" dirty="0" smtClean="0"/>
              <a:t>заключает с Фондом договор на выполнение НИОКР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600" b="0" dirty="0" smtClean="0"/>
              <a:t>представляет сведения  о  ходе  выполнения  НИОКР,  а  также обеспечивает возможность участия представителей инициатора, Фонда и уполномоченных им третьих лиц в поэтапной приемке работ в соответствии с Календарным планом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600" b="0" dirty="0" smtClean="0"/>
              <a:t>отчитывается  о  расходах  на  выполнение  НИОКР,  проводимых  за  счет  средств Фонда  и  об  использовании  внебюджетных  средств  на  выполнение НИОКР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600" b="0" dirty="0" smtClean="0"/>
              <a:t>принимает  участие  в  организуемых  Фондом конференциях,  круглых столах     и  иных  публичных  мероприятиях  с  докладами  о  результатах  выполнения комплексного проекта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600" b="0" dirty="0" smtClean="0"/>
              <a:t>предоставляет  в  течение  5  лет  после  окончания  действия договора с Фондом информацию  об  объемах  платежей,  получаемых  от  организации-инициатора,  а также о всех других платежах  по итогам реализации  продукции, произведенной с использованием  результатов  выполненных  НИОКР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78812" cy="908050"/>
          </a:xfrm>
        </p:spPr>
        <p:txBody>
          <a:bodyPr/>
          <a:lstStyle/>
          <a:p>
            <a:r>
              <a:rPr lang="ru-RU" sz="2000" smtClean="0">
                <a:latin typeface="Arial" charset="0"/>
              </a:rPr>
              <a:t>Распределение количества компаний инициаторов в программе КООПЕРАЦИЯ по округам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761038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251520" y="908720"/>
          <a:ext cx="864096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492250"/>
          </a:xfrm>
        </p:spPr>
        <p:txBody>
          <a:bodyPr/>
          <a:lstStyle/>
          <a:p>
            <a:r>
              <a:rPr lang="ru-RU" sz="2400" b="1" smtClean="0">
                <a:latin typeface="Arial" charset="0"/>
              </a:rPr>
              <a:t>Процентное распределение количества принятых к рассмотрению и отклоненных заявок компаний инициаторов  по программе КООПЕРАЦИЯ по </a:t>
            </a:r>
            <a:r>
              <a:rPr lang="en-US" sz="2400" b="1" smtClean="0">
                <a:latin typeface="Arial" charset="0"/>
              </a:rPr>
              <a:t>I</a:t>
            </a:r>
            <a:r>
              <a:rPr lang="ru-RU" sz="2400" b="1" smtClean="0">
                <a:latin typeface="Arial" charset="0"/>
              </a:rPr>
              <a:t> и </a:t>
            </a:r>
            <a:r>
              <a:rPr lang="en-US" sz="2400" b="1" smtClean="0">
                <a:latin typeface="Arial" charset="0"/>
              </a:rPr>
              <a:t>II</a:t>
            </a:r>
            <a:r>
              <a:rPr lang="ru-RU" sz="2400" b="1" smtClean="0">
                <a:latin typeface="Arial" charset="0"/>
              </a:rPr>
              <a:t> очереди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468313" y="2738438"/>
          <a:ext cx="3598862" cy="2563812"/>
        </p:xfrm>
        <a:graphic>
          <a:graphicData uri="http://schemas.openxmlformats.org/presentationml/2006/ole">
            <p:oleObj spid="_x0000_s4098" name="Worksheet" r:id="rId3" imgW="7943850" imgH="5657850" progId="Excel.Sheet.8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4067944" y="1988840"/>
          <a:ext cx="4259263" cy="2082800"/>
        </p:xfrm>
        <a:graphic>
          <a:graphicData uri="http://schemas.openxmlformats.org/presentationml/2006/ole">
            <p:oleObj spid="_x0000_s4099" name="Worksheet" r:id="rId4" imgW="8953500" imgH="3857625" progId="Excel.Sheet.8">
              <p:embed/>
            </p:oleObj>
          </a:graphicData>
        </a:graphic>
      </p:graphicFrame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900113" y="6021388"/>
            <a:ext cx="720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srgbClr val="00B050"/>
                </a:solidFill>
              </a:rPr>
              <a:t>О</a:t>
            </a:r>
            <a:r>
              <a:rPr lang="ru-RU" sz="1400" b="1" smtClean="0">
                <a:solidFill>
                  <a:srgbClr val="000000"/>
                </a:solidFill>
              </a:rPr>
              <a:t> – КОЛИЧЕСТВО ПРИНЯТЫХ К РАССМОТРЕНИЮ  ЗАЯВОК ИНИЦИАТОРОВ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srgbClr val="FF0000"/>
                </a:solidFill>
              </a:rPr>
              <a:t>О</a:t>
            </a:r>
            <a:r>
              <a:rPr lang="ru-RU" sz="1400" b="1" smtClean="0">
                <a:solidFill>
                  <a:srgbClr val="000000"/>
                </a:solidFill>
              </a:rPr>
              <a:t> – КОЛИЧЕСТВО ОТКЛОНЕННЫХ ЗАЯВОК ИНИЦИАТОРОВ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32849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37%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46531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63%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422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96136" y="35730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94%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24128" y="19168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r>
              <a:rPr lang="ru-RU" dirty="0" smtClean="0"/>
              <a:t>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207375" cy="1412875"/>
          </a:xfrm>
        </p:spPr>
        <p:txBody>
          <a:bodyPr/>
          <a:lstStyle/>
          <a:p>
            <a:r>
              <a:rPr lang="ru-RU" sz="2400" smtClean="0">
                <a:latin typeface="Arial" charset="0"/>
              </a:rPr>
              <a:t>Среднестатистическая оценка проектов </a:t>
            </a:r>
            <a:r>
              <a:rPr lang="en-US" sz="2400" smtClean="0">
                <a:latin typeface="Arial" charset="0"/>
              </a:rPr>
              <a:t>I</a:t>
            </a:r>
            <a:r>
              <a:rPr lang="ru-RU" sz="2400" smtClean="0">
                <a:latin typeface="Arial" charset="0"/>
              </a:rPr>
              <a:t> очереди </a:t>
            </a:r>
            <a:br>
              <a:rPr lang="ru-RU" sz="2400" smtClean="0">
                <a:latin typeface="Arial" charset="0"/>
              </a:rPr>
            </a:br>
            <a:r>
              <a:rPr lang="ru-RU" sz="2400" smtClean="0">
                <a:latin typeface="Arial" charset="0"/>
              </a:rPr>
              <a:t>по регионам</a:t>
            </a:r>
            <a:endParaRPr lang="ru-RU" sz="2400" smtClean="0"/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/>
        </p:nvGraphicFramePr>
        <p:xfrm>
          <a:off x="179512" y="1268760"/>
          <a:ext cx="8680648" cy="5193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5589587"/>
          </a:xfrm>
        </p:spPr>
        <p:txBody>
          <a:bodyPr/>
          <a:lstStyle/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008062"/>
          </a:xfrm>
        </p:spPr>
        <p:txBody>
          <a:bodyPr/>
          <a:lstStyle/>
          <a:p>
            <a:r>
              <a:rPr lang="ru-RU" sz="2000" smtClean="0">
                <a:latin typeface="Arial" charset="0"/>
              </a:rPr>
              <a:t>Среднестатистическая оценка проектов </a:t>
            </a:r>
            <a:r>
              <a:rPr lang="en-US" sz="2000" smtClean="0">
                <a:latin typeface="Arial" charset="0"/>
              </a:rPr>
              <a:t>II</a:t>
            </a:r>
            <a:r>
              <a:rPr lang="ru-RU" sz="2000" smtClean="0">
                <a:latin typeface="Arial" charset="0"/>
              </a:rPr>
              <a:t> очереди по регионам</a:t>
            </a: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0" y="1196752"/>
          <a:ext cx="9144000" cy="5337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Arial" charset="0"/>
              </a:rPr>
              <a:t>Распределение количества заявок по секциям</a:t>
            </a:r>
            <a:br>
              <a:rPr lang="ru-RU" sz="2400" b="1" smtClean="0">
                <a:latin typeface="Arial" charset="0"/>
              </a:rPr>
            </a:br>
            <a:r>
              <a:rPr lang="en-US" sz="2400" b="1" smtClean="0">
                <a:latin typeface="Arial" charset="0"/>
              </a:rPr>
              <a:t>I</a:t>
            </a:r>
            <a:r>
              <a:rPr lang="ru-RU" sz="2400" b="1" smtClean="0">
                <a:latin typeface="Arial" charset="0"/>
              </a:rPr>
              <a:t> очередь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323850" y="1700213"/>
          <a:ext cx="8640763" cy="4897437"/>
        </p:xfrm>
        <a:graphic>
          <a:graphicData uri="http://schemas.openxmlformats.org/presentationml/2006/ole">
            <p:oleObj spid="_x0000_s5122" name="Worksheet" r:id="rId3" imgW="9662160" imgH="7658100" progId="Excel.Sheet.8">
              <p:embed/>
            </p:oleObj>
          </a:graphicData>
        </a:graphic>
      </p:graphicFrame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4932363" y="2349500"/>
            <a:ext cx="86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24%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5724525" y="3860800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2%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292725" y="5157788"/>
            <a:ext cx="719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14%</a:t>
            </a: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971550" y="5805488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41%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395288" y="2708275"/>
            <a:ext cx="576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6%</a:t>
            </a:r>
          </a:p>
        </p:txBody>
      </p:sp>
      <p:sp>
        <p:nvSpPr>
          <p:cNvPr id="2057" name="TextBox 9"/>
          <p:cNvSpPr txBox="1">
            <a:spLocks noChangeArrowheads="1"/>
          </p:cNvSpPr>
          <p:nvPr/>
        </p:nvSpPr>
        <p:spPr bwMode="auto">
          <a:xfrm>
            <a:off x="1042988" y="2276475"/>
            <a:ext cx="576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5%</a:t>
            </a:r>
          </a:p>
        </p:txBody>
      </p:sp>
      <p:sp>
        <p:nvSpPr>
          <p:cNvPr id="2058" name="TextBox 10"/>
          <p:cNvSpPr txBox="1">
            <a:spLocks noChangeArrowheads="1"/>
          </p:cNvSpPr>
          <p:nvPr/>
        </p:nvSpPr>
        <p:spPr bwMode="auto">
          <a:xfrm>
            <a:off x="1908175" y="1916113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Arial" charset="0"/>
              </a:rPr>
              <a:t>Распределение количества заявок по секциям</a:t>
            </a:r>
            <a:br>
              <a:rPr lang="ru-RU" sz="2400" b="1" smtClean="0">
                <a:latin typeface="Arial" charset="0"/>
              </a:rPr>
            </a:br>
            <a:r>
              <a:rPr lang="en-US" sz="2400" b="1" smtClean="0">
                <a:latin typeface="Arial" charset="0"/>
              </a:rPr>
              <a:t>II</a:t>
            </a:r>
            <a:r>
              <a:rPr lang="ru-RU" sz="2400" b="1" smtClean="0">
                <a:latin typeface="Arial" charset="0"/>
              </a:rPr>
              <a:t> очередь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ph idx="1"/>
          </p:nvPr>
        </p:nvGraphicFramePr>
        <p:xfrm>
          <a:off x="0" y="1981200"/>
          <a:ext cx="9144000" cy="4256088"/>
        </p:xfrm>
        <a:graphic>
          <a:graphicData uri="http://schemas.openxmlformats.org/presentationml/2006/ole">
            <p:oleObj spid="_x0000_s6146" name="Worksheet" r:id="rId3" imgW="9662160" imgH="7658100" progId="Excel.Sheet.8">
              <p:embed/>
            </p:oleObj>
          </a:graphicData>
        </a:graphic>
      </p:graphicFrame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5003800" y="2636838"/>
            <a:ext cx="792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33%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5219700" y="5229225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4%</a:t>
            </a: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3348038" y="5732463"/>
            <a:ext cx="100806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17%</a:t>
            </a:r>
          </a:p>
        </p:txBody>
      </p:sp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395288" y="5300663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25%</a:t>
            </a: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0" y="3644900"/>
            <a:ext cx="323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0" y="3068638"/>
            <a:ext cx="611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8%</a:t>
            </a:r>
          </a:p>
        </p:txBody>
      </p:sp>
      <p:sp>
        <p:nvSpPr>
          <p:cNvPr id="3082" name="TextBox 9"/>
          <p:cNvSpPr txBox="1">
            <a:spLocks noChangeArrowheads="1"/>
          </p:cNvSpPr>
          <p:nvPr/>
        </p:nvSpPr>
        <p:spPr bwMode="auto">
          <a:xfrm>
            <a:off x="1403350" y="2492375"/>
            <a:ext cx="185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000000"/>
              </a:solidFill>
            </a:endParaRPr>
          </a:p>
        </p:txBody>
      </p:sp>
      <p:sp>
        <p:nvSpPr>
          <p:cNvPr id="3083" name="TextBox 10"/>
          <p:cNvSpPr txBox="1">
            <a:spLocks noChangeArrowheads="1"/>
          </p:cNvSpPr>
          <p:nvPr/>
        </p:nvSpPr>
        <p:spPr bwMode="auto">
          <a:xfrm>
            <a:off x="1476375" y="2420938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000000"/>
              </a:solidFill>
            </a:endParaRPr>
          </a:p>
        </p:txBody>
      </p:sp>
      <p:sp>
        <p:nvSpPr>
          <p:cNvPr id="3084" name="TextBox 11"/>
          <p:cNvSpPr txBox="1">
            <a:spLocks noChangeArrowheads="1"/>
          </p:cNvSpPr>
          <p:nvPr/>
        </p:nvSpPr>
        <p:spPr bwMode="auto">
          <a:xfrm>
            <a:off x="1042988" y="2276475"/>
            <a:ext cx="865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</a:rPr>
              <a:t>13%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134350" cy="1079500"/>
          </a:xfrm>
        </p:spPr>
        <p:txBody>
          <a:bodyPr/>
          <a:lstStyle/>
          <a:p>
            <a:r>
              <a:rPr lang="ru-RU" sz="2400" b="1" smtClean="0"/>
              <a:t>Усредненная оценка проектов компаний инициаторов по рассматриваемым направлениям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8893175" cy="5516562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0" y="1124744"/>
          <a:ext cx="9215437" cy="5337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625675"/>
            <a:ext cx="7958137" cy="1011237"/>
          </a:xfrm>
        </p:spPr>
        <p:txBody>
          <a:bodyPr/>
          <a:lstStyle/>
          <a:p>
            <a:r>
              <a:rPr lang="ru-RU" sz="3600" dirty="0" smtClean="0"/>
              <a:t>Программа «Кооперация» -</a:t>
            </a:r>
            <a:br>
              <a:rPr lang="ru-RU" sz="3600" dirty="0" smtClean="0"/>
            </a:br>
            <a:r>
              <a:rPr lang="ru-RU" sz="3600" dirty="0" smtClean="0"/>
              <a:t>что это такое?</a:t>
            </a:r>
            <a:br>
              <a:rPr lang="ru-RU" sz="3600" dirty="0" smtClean="0"/>
            </a:br>
            <a:endParaRPr lang="en-US" sz="3600" dirty="0"/>
          </a:p>
        </p:txBody>
      </p:sp>
      <p:pic>
        <p:nvPicPr>
          <p:cNvPr id="483371" name="Picture 43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172200"/>
            <a:ext cx="2038350" cy="685800"/>
          </a:xfrm>
          <a:prstGeom prst="rect">
            <a:avLst/>
          </a:prstGeom>
          <a:noFill/>
        </p:spPr>
      </p:pic>
      <p:grpSp>
        <p:nvGrpSpPr>
          <p:cNvPr id="30" name="Группа 29"/>
          <p:cNvGrpSpPr/>
          <p:nvPr/>
        </p:nvGrpSpPr>
        <p:grpSpPr>
          <a:xfrm>
            <a:off x="3275856" y="2132856"/>
            <a:ext cx="5112568" cy="4032448"/>
            <a:chOff x="1295400" y="1143000"/>
            <a:chExt cx="6324600" cy="5105400"/>
          </a:xfrm>
        </p:grpSpPr>
        <p:pic>
          <p:nvPicPr>
            <p:cNvPr id="483370" name="Picture 42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4495800"/>
              <a:ext cx="1620838" cy="544513"/>
            </a:xfrm>
            <a:prstGeom prst="rect">
              <a:avLst/>
            </a:prstGeom>
            <a:noFill/>
          </p:spPr>
        </p:pic>
        <p:pic>
          <p:nvPicPr>
            <p:cNvPr id="483372" name="Picture 44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33850" y="3867150"/>
              <a:ext cx="1276350" cy="428625"/>
            </a:xfrm>
            <a:prstGeom prst="rect">
              <a:avLst/>
            </a:prstGeom>
            <a:noFill/>
          </p:spPr>
        </p:pic>
        <p:pic>
          <p:nvPicPr>
            <p:cNvPr id="483373" name="Picture 45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86400" y="2133600"/>
              <a:ext cx="704850" cy="238125"/>
            </a:xfrm>
            <a:prstGeom prst="rect">
              <a:avLst/>
            </a:prstGeom>
            <a:noFill/>
          </p:spPr>
        </p:pic>
        <p:sp>
          <p:nvSpPr>
            <p:cNvPr id="483374" name="Rectangle 46"/>
            <p:cNvSpPr>
              <a:spLocks noChangeArrowheads="1"/>
            </p:cNvSpPr>
            <p:nvPr/>
          </p:nvSpPr>
          <p:spPr bwMode="gray">
            <a:xfrm rot="13770025">
              <a:off x="4997450" y="3798888"/>
              <a:ext cx="1103313" cy="217487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50000">
                  <a:srgbClr val="969696">
                    <a:gamma/>
                    <a:tint val="51373"/>
                    <a:invGamma/>
                  </a:srgbClr>
                </a:gs>
                <a:gs pos="100000">
                  <a:srgbClr val="969696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3375" name="Rectangle 47"/>
            <p:cNvSpPr>
              <a:spLocks noChangeArrowheads="1"/>
            </p:cNvSpPr>
            <p:nvPr/>
          </p:nvSpPr>
          <p:spPr bwMode="gray">
            <a:xfrm rot="-743917">
              <a:off x="2743200" y="3276600"/>
              <a:ext cx="1146175" cy="198438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50000">
                  <a:srgbClr val="969696">
                    <a:gamma/>
                    <a:tint val="48627"/>
                    <a:invGamma/>
                  </a:srgbClr>
                </a:gs>
                <a:gs pos="100000">
                  <a:srgbClr val="969696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3376" name="Rectangle 48"/>
            <p:cNvSpPr>
              <a:spLocks noChangeArrowheads="1"/>
            </p:cNvSpPr>
            <p:nvPr/>
          </p:nvSpPr>
          <p:spPr bwMode="gray">
            <a:xfrm rot="-3205350">
              <a:off x="5066507" y="2172493"/>
              <a:ext cx="685800" cy="150813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50000">
                  <a:srgbClr val="969696">
                    <a:gamma/>
                    <a:tint val="30196"/>
                    <a:invGamma/>
                  </a:srgbClr>
                </a:gs>
                <a:gs pos="100000">
                  <a:srgbClr val="969696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3810000" y="2057400"/>
              <a:ext cx="1828800" cy="1828800"/>
              <a:chOff x="2016" y="1920"/>
              <a:chExt cx="1680" cy="1680"/>
            </a:xfrm>
          </p:grpSpPr>
          <p:sp>
            <p:nvSpPr>
              <p:cNvPr id="483379" name="Oval 5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3380" name="Freeform 5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55"/>
            <p:cNvGrpSpPr>
              <a:grpSpLocks/>
            </p:cNvGrpSpPr>
            <p:nvPr/>
          </p:nvGrpSpPr>
          <p:grpSpPr bwMode="auto">
            <a:xfrm>
              <a:off x="5334000" y="1143000"/>
              <a:ext cx="990600" cy="990600"/>
              <a:chOff x="2016" y="1920"/>
              <a:chExt cx="1680" cy="1680"/>
            </a:xfrm>
          </p:grpSpPr>
          <p:sp>
            <p:nvSpPr>
              <p:cNvPr id="483384" name="Oval 5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3385" name="Freeform 5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60"/>
            <p:cNvGrpSpPr>
              <a:grpSpLocks/>
            </p:cNvGrpSpPr>
            <p:nvPr/>
          </p:nvGrpSpPr>
          <p:grpSpPr bwMode="auto">
            <a:xfrm>
              <a:off x="1295400" y="2438400"/>
              <a:ext cx="1981200" cy="2057400"/>
              <a:chOff x="2016" y="1920"/>
              <a:chExt cx="1680" cy="1680"/>
            </a:xfrm>
          </p:grpSpPr>
          <p:sp>
            <p:nvSpPr>
              <p:cNvPr id="483389" name="Oval 6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3390" name="Freeform 6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65"/>
            <p:cNvGrpSpPr>
              <a:grpSpLocks/>
            </p:cNvGrpSpPr>
            <p:nvPr/>
          </p:nvGrpSpPr>
          <p:grpSpPr bwMode="auto">
            <a:xfrm>
              <a:off x="5334000" y="3962400"/>
              <a:ext cx="2286000" cy="2286000"/>
              <a:chOff x="2016" y="1920"/>
              <a:chExt cx="1680" cy="1680"/>
            </a:xfrm>
          </p:grpSpPr>
          <p:sp>
            <p:nvSpPr>
              <p:cNvPr id="483394" name="Oval 6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3395" name="Freeform 6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1043608" y="4869160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А.С. Митрофанов</a:t>
            </a:r>
          </a:p>
          <a:p>
            <a:r>
              <a:rPr lang="ru-RU" sz="1600" i="1" dirty="0" smtClean="0">
                <a:solidFill>
                  <a:srgbClr val="7030A0"/>
                </a:solidFill>
              </a:rPr>
              <a:t>Ответственный за программу «Кооперация» от Союза ИТЦ России</a:t>
            </a:r>
          </a:p>
          <a:p>
            <a:endParaRPr lang="ru-RU" sz="1600" i="1" dirty="0" smtClean="0">
              <a:solidFill>
                <a:srgbClr val="7030A0"/>
              </a:solidFill>
            </a:endParaRPr>
          </a:p>
          <a:p>
            <a:pPr algn="r"/>
            <a:r>
              <a:rPr lang="ru-RU" sz="1600" i="1" dirty="0" smtClean="0">
                <a:solidFill>
                  <a:srgbClr val="7030A0"/>
                </a:solidFill>
              </a:rPr>
              <a:t>Тел.: +7 916 620-72-58</a:t>
            </a:r>
            <a:endParaRPr lang="ru-RU" sz="16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8064896" cy="928687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Программа «Кооперация». </a:t>
            </a:r>
            <a:br>
              <a:rPr lang="ru-RU" sz="3200" b="1" dirty="0" smtClean="0"/>
            </a:br>
            <a:r>
              <a:rPr lang="ru-RU" sz="3200" dirty="0" smtClean="0"/>
              <a:t>География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699" y="1124744"/>
            <a:ext cx="8605837" cy="4896544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dirty="0" smtClean="0"/>
              <a:t>     По уже имеющимся данным: </a:t>
            </a:r>
          </a:p>
          <a:p>
            <a:pPr algn="r" eaLnBrk="1" hangingPunct="1">
              <a:buFontTx/>
              <a:buNone/>
            </a:pP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961256" y="1688876"/>
          <a:ext cx="4042792" cy="4972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/>
                <a:gridCol w="864096"/>
              </a:tblGrid>
              <a:tr h="3941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Региональное распределение  очереди 1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6">
                            <a:lumMod val="75000"/>
                            <a:alpha val="66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Кол-во заявок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6">
                            <a:lumMod val="75000"/>
                            <a:alpha val="66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9411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Москва и Московская обл.</a:t>
                      </a:r>
                    </a:p>
                    <a:p>
                      <a:pPr algn="just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6">
                            <a:lumMod val="75000"/>
                            <a:alpha val="66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</a:t>
                      </a:r>
                    </a:p>
                    <a:p>
                      <a:pPr algn="ctr" fontAlgn="t"/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6">
                            <a:lumMod val="75000"/>
                            <a:alpha val="66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9411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Воронежская обл.</a:t>
                      </a:r>
                    </a:p>
                    <a:p>
                      <a:pPr algn="just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6">
                            <a:lumMod val="75000"/>
                            <a:alpha val="66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</a:t>
                      </a:r>
                      <a:endParaRPr lang="ru-RU" sz="1400" b="1" i="1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6">
                            <a:lumMod val="75000"/>
                            <a:alpha val="66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9411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Челябинская обл.</a:t>
                      </a:r>
                    </a:p>
                    <a:p>
                      <a:pPr algn="just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6">
                            <a:lumMod val="75000"/>
                            <a:alpha val="66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</a:t>
                      </a:r>
                    </a:p>
                    <a:p>
                      <a:pPr algn="ctr" fontAlgn="t"/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6">
                            <a:lumMod val="75000"/>
                            <a:alpha val="66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9411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Санкт-Петербург </a:t>
                      </a:r>
                    </a:p>
                    <a:p>
                      <a:pPr algn="just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6">
                            <a:lumMod val="75000"/>
                            <a:alpha val="66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</a:p>
                    <a:p>
                      <a:pPr algn="ctr" fontAlgn="t"/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6">
                            <a:lumMod val="75000"/>
                            <a:alpha val="66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9411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Ярославская обл.</a:t>
                      </a:r>
                    </a:p>
                    <a:p>
                      <a:pPr algn="just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6">
                            <a:lumMod val="75000"/>
                            <a:alpha val="66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</a:p>
                    <a:p>
                      <a:pPr algn="ctr" fontAlgn="t"/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6">
                            <a:lumMod val="75000"/>
                            <a:alpha val="66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9411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Нижегородская обл. </a:t>
                      </a:r>
                    </a:p>
                    <a:p>
                      <a:pPr algn="just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6">
                            <a:lumMod val="75000"/>
                            <a:alpha val="66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</a:t>
                      </a:r>
                    </a:p>
                    <a:p>
                      <a:pPr algn="ctr" fontAlgn="t"/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6">
                            <a:lumMod val="75000"/>
                            <a:alpha val="66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94110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Калужская обл.</a:t>
                      </a:r>
                    </a:p>
                    <a:p>
                      <a:pPr algn="just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6">
                            <a:lumMod val="75000"/>
                            <a:alpha val="66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</a:t>
                      </a:r>
                    </a:p>
                    <a:p>
                      <a:pPr algn="ctr" fontAlgn="t"/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6">
                            <a:lumMod val="75000"/>
                            <a:alpha val="66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107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Ростовская, Свердловская,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Ульяновская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6">
                            <a:lumMod val="75000"/>
                            <a:alpha val="66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 2 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6">
                            <a:lumMod val="75000"/>
                            <a:alpha val="66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999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Области: Владимирская,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Калининградская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Кировская, Липецкая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Новосибирская,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Тамбовская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Тверская.</a:t>
                      </a:r>
                    </a:p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Республики : Башкортостан, Дагестан,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Кабардино-Балкарская , Коми, Татарстан Чеченская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6">
                            <a:lumMod val="75000"/>
                            <a:alpha val="66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1 </a:t>
                      </a: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accent6">
                            <a:lumMod val="75000"/>
                            <a:alpha val="66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364088" y="1700808"/>
          <a:ext cx="3456384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625"/>
                <a:gridCol w="738759"/>
              </a:tblGrid>
              <a:tr h="3438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Региональное распределение  очереди 2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36000">
                          <a:schemeClr val="accent2">
                            <a:lumMod val="40000"/>
                            <a:lumOff val="6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Кол-во заявок</a:t>
                      </a:r>
                    </a:p>
                  </a:txBody>
                  <a:tcPr marL="9525" marR="9525" marT="9525" marB="0">
                    <a:gradFill flip="none" rotWithShape="1">
                      <a:gsLst>
                        <a:gs pos="36000">
                          <a:schemeClr val="accent2">
                            <a:lumMod val="40000"/>
                            <a:lumOff val="6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343891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Москва и Московская обл.</a:t>
                      </a:r>
                    </a:p>
                    <a:p>
                      <a:pPr algn="just" fontAlgn="t"/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36000">
                          <a:schemeClr val="accent1">
                            <a:lumMod val="60000"/>
                            <a:lumOff val="4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8 </a:t>
                      </a:r>
                    </a:p>
                    <a:p>
                      <a:pPr algn="ctr" fontAlgn="t"/>
                      <a:endParaRPr lang="ru-RU" sz="1400" b="1" i="1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36000">
                          <a:schemeClr val="accent1">
                            <a:lumMod val="60000"/>
                            <a:lumOff val="4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3438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Новосибирск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36000">
                          <a:schemeClr val="accent1">
                            <a:lumMod val="60000"/>
                            <a:lumOff val="4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1" i="1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endParaRPr lang="ru-RU" sz="1400" b="1" i="1" u="none" strike="noStrike" dirty="0" smtClean="0">
                        <a:solidFill>
                          <a:schemeClr val="bg1"/>
                        </a:solidFill>
                        <a:latin typeface="Times New Roman"/>
                      </a:endParaRPr>
                    </a:p>
                    <a:p>
                      <a:pPr algn="ctr" fontAlgn="t"/>
                      <a:endParaRPr lang="ru-RU" sz="1400" b="1" i="1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36000">
                          <a:schemeClr val="accent1">
                            <a:lumMod val="60000"/>
                            <a:lumOff val="4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343891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Челябинская обл.</a:t>
                      </a:r>
                    </a:p>
                    <a:p>
                      <a:pPr algn="just" fontAlgn="t"/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36000">
                          <a:schemeClr val="accent1">
                            <a:lumMod val="60000"/>
                            <a:lumOff val="4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 </a:t>
                      </a:r>
                    </a:p>
                    <a:p>
                      <a:pPr algn="ctr" fontAlgn="t"/>
                      <a:endParaRPr lang="ru-RU" sz="1400" b="1" i="1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36000">
                          <a:schemeClr val="accent1">
                            <a:lumMod val="60000"/>
                            <a:lumOff val="4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343891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Великий Новгород </a:t>
                      </a:r>
                    </a:p>
                    <a:p>
                      <a:pPr algn="just" fontAlgn="t"/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36000">
                          <a:schemeClr val="accent1">
                            <a:lumMod val="60000"/>
                            <a:lumOff val="4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 </a:t>
                      </a:r>
                    </a:p>
                    <a:p>
                      <a:pPr algn="ctr" fontAlgn="t"/>
                      <a:endParaRPr lang="ru-RU" sz="1400" b="1" i="1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36000">
                          <a:schemeClr val="accent1">
                            <a:lumMod val="60000"/>
                            <a:lumOff val="4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343891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Ярославская обл.</a:t>
                      </a:r>
                    </a:p>
                    <a:p>
                      <a:pPr algn="just" fontAlgn="t"/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36000">
                          <a:schemeClr val="accent1">
                            <a:lumMod val="60000"/>
                            <a:lumOff val="4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6 </a:t>
                      </a:r>
                    </a:p>
                    <a:p>
                      <a:pPr algn="ctr" fontAlgn="t"/>
                      <a:endParaRPr lang="ru-RU" sz="1400" b="1" i="1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36000">
                          <a:schemeClr val="accent1">
                            <a:lumMod val="60000"/>
                            <a:lumOff val="4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343891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Республика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  Татарстан</a:t>
                      </a:r>
                      <a:endParaRPr lang="ru-RU" sz="1200" b="1" i="0" u="none" strike="noStrike" dirty="0" smtClean="0">
                        <a:solidFill>
                          <a:schemeClr val="bg1"/>
                        </a:solidFill>
                        <a:latin typeface="Times New Roman"/>
                      </a:endParaRPr>
                    </a:p>
                    <a:p>
                      <a:pPr algn="just" fontAlgn="t"/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36000">
                          <a:schemeClr val="accent1">
                            <a:lumMod val="60000"/>
                            <a:lumOff val="4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 </a:t>
                      </a:r>
                    </a:p>
                    <a:p>
                      <a:pPr algn="ctr" fontAlgn="t"/>
                      <a:endParaRPr lang="ru-RU" sz="1400" b="1" i="1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36000">
                          <a:schemeClr val="accent1">
                            <a:lumMod val="60000"/>
                            <a:lumOff val="4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343891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Карачаево-Черкесская республика</a:t>
                      </a:r>
                    </a:p>
                    <a:p>
                      <a:pPr algn="just" fontAlgn="t"/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36000">
                          <a:schemeClr val="accent1">
                            <a:lumMod val="60000"/>
                            <a:lumOff val="4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 </a:t>
                      </a:r>
                    </a:p>
                    <a:p>
                      <a:pPr algn="ctr" fontAlgn="t"/>
                      <a:endParaRPr lang="ru-RU" sz="1400" b="1" i="1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36000">
                          <a:schemeClr val="accent1">
                            <a:lumMod val="60000"/>
                            <a:lumOff val="40000"/>
                          </a:schemeClr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83" name="AutoShape 51"/>
          <p:cNvSpPr>
            <a:spLocks noChangeArrowheads="1"/>
          </p:cNvSpPr>
          <p:nvPr/>
        </p:nvSpPr>
        <p:spPr bwMode="gray">
          <a:xfrm>
            <a:off x="1344613" y="4465638"/>
            <a:ext cx="657225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9284" name="AutoShape 52"/>
          <p:cNvSpPr>
            <a:spLocks noChangeArrowheads="1"/>
          </p:cNvSpPr>
          <p:nvPr/>
        </p:nvSpPr>
        <p:spPr bwMode="gray">
          <a:xfrm>
            <a:off x="1259632" y="3017838"/>
            <a:ext cx="6657231" cy="1076325"/>
          </a:xfrm>
          <a:prstGeom prst="roundRect">
            <a:avLst>
              <a:gd name="adj" fmla="val 16667"/>
            </a:avLst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9285" name="AutoShape 53"/>
          <p:cNvSpPr>
            <a:spLocks noChangeArrowheads="1"/>
          </p:cNvSpPr>
          <p:nvPr/>
        </p:nvSpPr>
        <p:spPr bwMode="gray">
          <a:xfrm>
            <a:off x="3059831" y="1547813"/>
            <a:ext cx="4857031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9286" name="AutoShape 54"/>
          <p:cNvSpPr>
            <a:spLocks noChangeArrowheads="1"/>
          </p:cNvSpPr>
          <p:nvPr/>
        </p:nvSpPr>
        <p:spPr bwMode="gray">
          <a:xfrm>
            <a:off x="1235075" y="4541838"/>
            <a:ext cx="6689725" cy="1076325"/>
          </a:xfrm>
          <a:prstGeom prst="roundRect">
            <a:avLst>
              <a:gd name="adj" fmla="val 16667"/>
            </a:avLst>
          </a:pr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9287" name="AutoShape 55"/>
          <p:cNvSpPr>
            <a:spLocks noChangeArrowheads="1"/>
          </p:cNvSpPr>
          <p:nvPr/>
        </p:nvSpPr>
        <p:spPr bwMode="gray">
          <a:xfrm>
            <a:off x="1259632" y="1636713"/>
            <a:ext cx="6622306" cy="1076325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1225550" y="2886075"/>
            <a:ext cx="3319463" cy="401638"/>
            <a:chOff x="720" y="1392"/>
            <a:chExt cx="4058" cy="480"/>
          </a:xfrm>
        </p:grpSpPr>
        <p:sp>
          <p:nvSpPr>
            <p:cNvPr id="479289" name="AutoShape 5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79291" name="AutoShape 5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9292" name="AutoShape 6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198563" y="4354513"/>
            <a:ext cx="3319462" cy="401637"/>
            <a:chOff x="720" y="1392"/>
            <a:chExt cx="4058" cy="480"/>
          </a:xfrm>
        </p:grpSpPr>
        <p:sp>
          <p:nvSpPr>
            <p:cNvPr id="479294" name="AutoShape 6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6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79296" name="AutoShape 64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2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9297" name="AutoShape 6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19216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1228725" y="1433513"/>
            <a:ext cx="3319463" cy="401637"/>
            <a:chOff x="720" y="1392"/>
            <a:chExt cx="4058" cy="480"/>
          </a:xfrm>
        </p:grpSpPr>
        <p:sp>
          <p:nvSpPr>
            <p:cNvPr id="479299" name="AutoShape 6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6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79301" name="AutoShape 6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9302" name="AutoShape 7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79303" name="Rectangle 71"/>
          <p:cNvSpPr>
            <a:spLocks noChangeArrowheads="1"/>
          </p:cNvSpPr>
          <p:nvPr/>
        </p:nvSpPr>
        <p:spPr bwMode="gray">
          <a:xfrm>
            <a:off x="1700213" y="1446213"/>
            <a:ext cx="18841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ru-RU" sz="1600" dirty="0" smtClean="0">
                <a:solidFill>
                  <a:srgbClr val="FFFFFF"/>
                </a:solidFill>
              </a:rPr>
              <a:t>Организационно: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79304" name="Rectangle 72"/>
          <p:cNvSpPr>
            <a:spLocks noChangeArrowheads="1"/>
          </p:cNvSpPr>
          <p:nvPr/>
        </p:nvSpPr>
        <p:spPr bwMode="gray">
          <a:xfrm>
            <a:off x="1700213" y="2913063"/>
            <a:ext cx="13869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ru-RU" sz="1600" dirty="0" smtClean="0">
                <a:solidFill>
                  <a:srgbClr val="FFFFFF"/>
                </a:solidFill>
              </a:rPr>
              <a:t>Структурно: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79305" name="Rectangle 73"/>
          <p:cNvSpPr>
            <a:spLocks noChangeArrowheads="1"/>
          </p:cNvSpPr>
          <p:nvPr/>
        </p:nvSpPr>
        <p:spPr bwMode="gray">
          <a:xfrm>
            <a:off x="1700213" y="4378325"/>
            <a:ext cx="15167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ru-RU" sz="1600" dirty="0" smtClean="0">
                <a:solidFill>
                  <a:srgbClr val="FFFFFF"/>
                </a:solidFill>
              </a:rPr>
              <a:t>Тематически: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79306" name="Rectangle 74"/>
          <p:cNvSpPr>
            <a:spLocks noChangeArrowheads="1"/>
          </p:cNvSpPr>
          <p:nvPr/>
        </p:nvSpPr>
        <p:spPr bwMode="auto">
          <a:xfrm>
            <a:off x="1423988" y="1919288"/>
            <a:ext cx="6820420" cy="8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повысилось качество подготовки проектов</a:t>
            </a:r>
          </a:p>
          <a:p>
            <a:pPr algn="l" eaLnBrk="0" hangingPunct="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 меньше проектов, снятых по формальным основаниям </a:t>
            </a:r>
          </a:p>
          <a:p>
            <a:pPr algn="l" eaLnBrk="0" hangingPunct="0">
              <a:lnSpc>
                <a:spcPct val="110000"/>
              </a:lnSpc>
            </a:pPr>
            <a:r>
              <a:rPr lang="ru-RU" sz="1400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79307" name="Rectangle 75"/>
          <p:cNvSpPr>
            <a:spLocks noChangeArrowheads="1"/>
          </p:cNvSpPr>
          <p:nvPr/>
        </p:nvSpPr>
        <p:spPr bwMode="auto">
          <a:xfrm>
            <a:off x="1489075" y="4833938"/>
            <a:ext cx="5781675" cy="34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Выросла доля  наукоемких проектов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9308" name="Rectangle 76"/>
          <p:cNvSpPr>
            <a:spLocks noChangeArrowheads="1"/>
          </p:cNvSpPr>
          <p:nvPr/>
        </p:nvSpPr>
        <p:spPr bwMode="black">
          <a:xfrm>
            <a:off x="1325438" y="5904657"/>
            <a:ext cx="66309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2000" b="1" dirty="0" smtClean="0">
                <a:solidFill>
                  <a:srgbClr val="CC0000"/>
                </a:solidFill>
              </a:rPr>
              <a:t>Хорошему проекту – заявку достойного качества!</a:t>
            </a:r>
            <a:endParaRPr lang="en-US" sz="2000" b="1" dirty="0">
              <a:solidFill>
                <a:srgbClr val="CC0000"/>
              </a:solidFill>
            </a:endParaRPr>
          </a:p>
        </p:txBody>
      </p:sp>
      <p:sp>
        <p:nvSpPr>
          <p:cNvPr id="479309" name="Rectangle 77"/>
          <p:cNvSpPr>
            <a:spLocks noChangeArrowheads="1"/>
          </p:cNvSpPr>
          <p:nvPr/>
        </p:nvSpPr>
        <p:spPr bwMode="auto">
          <a:xfrm>
            <a:off x="1495425" y="3371850"/>
            <a:ext cx="5781675" cy="6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Инициаторы стали больше придавать значение коммерциализации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1338263" y="44624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«Кооперация». 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Очередь 1 и 2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625675"/>
            <a:ext cx="7958137" cy="1011237"/>
          </a:xfrm>
        </p:spPr>
        <p:txBody>
          <a:bodyPr/>
          <a:lstStyle/>
          <a:p>
            <a:r>
              <a:rPr lang="ru-RU" sz="3600" dirty="0" smtClean="0"/>
              <a:t>Взгляд эксперта</a:t>
            </a:r>
            <a:br>
              <a:rPr lang="ru-RU" sz="3600" dirty="0" smtClean="0"/>
            </a:br>
            <a:r>
              <a:rPr lang="ru-RU" sz="2800" dirty="0" smtClean="0"/>
              <a:t>Часть 1</a:t>
            </a:r>
            <a:endParaRPr lang="en-US" sz="3600" dirty="0"/>
          </a:p>
        </p:txBody>
      </p:sp>
      <p:pic>
        <p:nvPicPr>
          <p:cNvPr id="483371" name="Picture 43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172200"/>
            <a:ext cx="2038350" cy="685800"/>
          </a:xfrm>
          <a:prstGeom prst="rect">
            <a:avLst/>
          </a:prstGeom>
          <a:noFill/>
        </p:spPr>
      </p:pic>
      <p:grpSp>
        <p:nvGrpSpPr>
          <p:cNvPr id="2" name="Группа 29"/>
          <p:cNvGrpSpPr/>
          <p:nvPr/>
        </p:nvGrpSpPr>
        <p:grpSpPr>
          <a:xfrm>
            <a:off x="3275856" y="2132856"/>
            <a:ext cx="5112568" cy="4032448"/>
            <a:chOff x="1295400" y="1143000"/>
            <a:chExt cx="6324600" cy="5105400"/>
          </a:xfrm>
        </p:grpSpPr>
        <p:pic>
          <p:nvPicPr>
            <p:cNvPr id="483370" name="Picture 42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4495800"/>
              <a:ext cx="1620838" cy="544513"/>
            </a:xfrm>
            <a:prstGeom prst="rect">
              <a:avLst/>
            </a:prstGeom>
            <a:noFill/>
          </p:spPr>
        </p:pic>
        <p:pic>
          <p:nvPicPr>
            <p:cNvPr id="483372" name="Picture 44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33850" y="3867150"/>
              <a:ext cx="1276350" cy="428625"/>
            </a:xfrm>
            <a:prstGeom prst="rect">
              <a:avLst/>
            </a:prstGeom>
            <a:noFill/>
          </p:spPr>
        </p:pic>
        <p:pic>
          <p:nvPicPr>
            <p:cNvPr id="483373" name="Picture 45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86400" y="2133600"/>
              <a:ext cx="704850" cy="238125"/>
            </a:xfrm>
            <a:prstGeom prst="rect">
              <a:avLst/>
            </a:prstGeom>
            <a:noFill/>
          </p:spPr>
        </p:pic>
        <p:sp>
          <p:nvSpPr>
            <p:cNvPr id="483374" name="Rectangle 46"/>
            <p:cNvSpPr>
              <a:spLocks noChangeArrowheads="1"/>
            </p:cNvSpPr>
            <p:nvPr/>
          </p:nvSpPr>
          <p:spPr bwMode="gray">
            <a:xfrm rot="13770025">
              <a:off x="4997450" y="3798888"/>
              <a:ext cx="1103313" cy="217487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50000">
                  <a:srgbClr val="969696">
                    <a:gamma/>
                    <a:tint val="51373"/>
                    <a:invGamma/>
                  </a:srgbClr>
                </a:gs>
                <a:gs pos="100000">
                  <a:srgbClr val="969696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3375" name="Rectangle 47"/>
            <p:cNvSpPr>
              <a:spLocks noChangeArrowheads="1"/>
            </p:cNvSpPr>
            <p:nvPr/>
          </p:nvSpPr>
          <p:spPr bwMode="gray">
            <a:xfrm rot="-743917">
              <a:off x="2743200" y="3276600"/>
              <a:ext cx="1146175" cy="198438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50000">
                  <a:srgbClr val="969696">
                    <a:gamma/>
                    <a:tint val="48627"/>
                    <a:invGamma/>
                  </a:srgbClr>
                </a:gs>
                <a:gs pos="100000">
                  <a:srgbClr val="969696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3376" name="Rectangle 48"/>
            <p:cNvSpPr>
              <a:spLocks noChangeArrowheads="1"/>
            </p:cNvSpPr>
            <p:nvPr/>
          </p:nvSpPr>
          <p:spPr bwMode="gray">
            <a:xfrm rot="-3205350">
              <a:off x="5066507" y="2172493"/>
              <a:ext cx="685800" cy="150813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50000">
                  <a:srgbClr val="969696">
                    <a:gamma/>
                    <a:tint val="30196"/>
                    <a:invGamma/>
                  </a:srgbClr>
                </a:gs>
                <a:gs pos="100000">
                  <a:srgbClr val="969696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3810000" y="2057400"/>
              <a:ext cx="1828800" cy="1828800"/>
              <a:chOff x="2016" y="1920"/>
              <a:chExt cx="1680" cy="1680"/>
            </a:xfrm>
          </p:grpSpPr>
          <p:sp>
            <p:nvSpPr>
              <p:cNvPr id="483379" name="Oval 5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3380" name="Freeform 5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5334000" y="1143000"/>
              <a:ext cx="990600" cy="990600"/>
              <a:chOff x="2016" y="1920"/>
              <a:chExt cx="1680" cy="1680"/>
            </a:xfrm>
          </p:grpSpPr>
          <p:sp>
            <p:nvSpPr>
              <p:cNvPr id="483384" name="Oval 5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3385" name="Freeform 5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1295400" y="2438400"/>
              <a:ext cx="1981200" cy="2057400"/>
              <a:chOff x="2016" y="1920"/>
              <a:chExt cx="1680" cy="1680"/>
            </a:xfrm>
          </p:grpSpPr>
          <p:sp>
            <p:nvSpPr>
              <p:cNvPr id="483389" name="Oval 6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3390" name="Freeform 6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5334000" y="3962400"/>
              <a:ext cx="2286000" cy="2286000"/>
              <a:chOff x="2016" y="1920"/>
              <a:chExt cx="1680" cy="1680"/>
            </a:xfrm>
          </p:grpSpPr>
          <p:sp>
            <p:nvSpPr>
              <p:cNvPr id="483394" name="Oval 6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3395" name="Freeform 6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1043608" y="4869160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А.Ю. Жуков</a:t>
            </a:r>
          </a:p>
          <a:p>
            <a:r>
              <a:rPr lang="ru-RU" sz="2000" i="1" dirty="0" smtClean="0">
                <a:solidFill>
                  <a:srgbClr val="7030A0"/>
                </a:solidFill>
              </a:rPr>
              <a:t>Начальник отдела стратегического развития</a:t>
            </a:r>
          </a:p>
          <a:p>
            <a:endParaRPr lang="ru-RU" sz="2000" i="1" dirty="0" smtClean="0">
              <a:solidFill>
                <a:srgbClr val="7030A0"/>
              </a:solidFill>
            </a:endParaRPr>
          </a:p>
          <a:p>
            <a:pPr algn="r"/>
            <a:r>
              <a:rPr lang="ru-RU" sz="2000" i="1" dirty="0" smtClean="0">
                <a:solidFill>
                  <a:srgbClr val="7030A0"/>
                </a:solidFill>
              </a:rPr>
              <a:t>Тел.: +7 906 033-25-06</a:t>
            </a:r>
            <a:endParaRPr lang="ru-RU" sz="20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дальше?</a:t>
            </a:r>
            <a:endParaRPr lang="en-US" dirty="0"/>
          </a:p>
        </p:txBody>
      </p:sp>
      <p:sp>
        <p:nvSpPr>
          <p:cNvPr id="474148" name="Line 36"/>
          <p:cNvSpPr>
            <a:spLocks noChangeShapeType="1"/>
          </p:cNvSpPr>
          <p:nvPr/>
        </p:nvSpPr>
        <p:spPr bwMode="auto">
          <a:xfrm flipV="1">
            <a:off x="3389313" y="3097213"/>
            <a:ext cx="608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74149" name="Line 37"/>
          <p:cNvSpPr>
            <a:spLocks noChangeShapeType="1"/>
          </p:cNvSpPr>
          <p:nvPr/>
        </p:nvSpPr>
        <p:spPr bwMode="auto">
          <a:xfrm>
            <a:off x="3455988" y="3773488"/>
            <a:ext cx="541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74150" name="Line 38"/>
          <p:cNvSpPr>
            <a:spLocks noChangeShapeType="1"/>
          </p:cNvSpPr>
          <p:nvPr/>
        </p:nvSpPr>
        <p:spPr bwMode="auto">
          <a:xfrm flipV="1">
            <a:off x="3389313" y="4381500"/>
            <a:ext cx="608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117850" y="2420938"/>
            <a:ext cx="879475" cy="338137"/>
            <a:chOff x="1492" y="1538"/>
            <a:chExt cx="624" cy="240"/>
          </a:xfrm>
        </p:grpSpPr>
        <p:sp>
          <p:nvSpPr>
            <p:cNvPr id="474152" name="Line 40"/>
            <p:cNvSpPr>
              <a:spLocks noChangeShapeType="1"/>
            </p:cNvSpPr>
            <p:nvPr/>
          </p:nvSpPr>
          <p:spPr bwMode="auto">
            <a:xfrm>
              <a:off x="1732" y="1538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30311D"/>
                </a:solidFill>
              </a:endParaRPr>
            </a:p>
          </p:txBody>
        </p:sp>
        <p:sp>
          <p:nvSpPr>
            <p:cNvPr id="474153" name="Line 41"/>
            <p:cNvSpPr>
              <a:spLocks noChangeShapeType="1"/>
            </p:cNvSpPr>
            <p:nvPr/>
          </p:nvSpPr>
          <p:spPr bwMode="auto">
            <a:xfrm flipV="1">
              <a:off x="1492" y="1538"/>
              <a:ext cx="24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30311D"/>
                </a:solidFill>
              </a:endParaRP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3051175" y="4787900"/>
            <a:ext cx="946150" cy="269875"/>
            <a:chOff x="1444" y="3218"/>
            <a:chExt cx="672" cy="192"/>
          </a:xfrm>
        </p:grpSpPr>
        <p:sp>
          <p:nvSpPr>
            <p:cNvPr id="474155" name="Line 43"/>
            <p:cNvSpPr>
              <a:spLocks noChangeShapeType="1"/>
            </p:cNvSpPr>
            <p:nvPr/>
          </p:nvSpPr>
          <p:spPr bwMode="auto">
            <a:xfrm>
              <a:off x="1732" y="3410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30311D"/>
                </a:solidFill>
              </a:endParaRPr>
            </a:p>
          </p:txBody>
        </p:sp>
        <p:sp>
          <p:nvSpPr>
            <p:cNvPr id="474156" name="Line 44"/>
            <p:cNvSpPr>
              <a:spLocks noChangeShapeType="1"/>
            </p:cNvSpPr>
            <p:nvPr/>
          </p:nvSpPr>
          <p:spPr bwMode="auto">
            <a:xfrm>
              <a:off x="1444" y="321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30311D"/>
                </a:solidFill>
              </a:endParaRPr>
            </a:p>
          </p:txBody>
        </p:sp>
      </p:grpSp>
      <p:sp>
        <p:nvSpPr>
          <p:cNvPr id="474157" name="AutoShape 45"/>
          <p:cNvSpPr>
            <a:spLocks noChangeArrowheads="1"/>
          </p:cNvSpPr>
          <p:nvPr/>
        </p:nvSpPr>
        <p:spPr bwMode="gray">
          <a:xfrm>
            <a:off x="3992563" y="2217738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74158" name="Rectangle 46"/>
          <p:cNvSpPr>
            <a:spLocks noChangeArrowheads="1"/>
          </p:cNvSpPr>
          <p:nvPr/>
        </p:nvSpPr>
        <p:spPr bwMode="auto">
          <a:xfrm>
            <a:off x="4763067" y="2286000"/>
            <a:ext cx="32653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Сбор заинтересованностей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4159" name="AutoShape 47"/>
          <p:cNvSpPr>
            <a:spLocks noChangeArrowheads="1"/>
          </p:cNvSpPr>
          <p:nvPr/>
        </p:nvSpPr>
        <p:spPr bwMode="gray">
          <a:xfrm>
            <a:off x="3992563" y="2882900"/>
            <a:ext cx="4532312" cy="4333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74160" name="Rectangle 48"/>
          <p:cNvSpPr>
            <a:spLocks noChangeArrowheads="1"/>
          </p:cNvSpPr>
          <p:nvPr/>
        </p:nvSpPr>
        <p:spPr bwMode="auto">
          <a:xfrm>
            <a:off x="4465877" y="2924944"/>
            <a:ext cx="39945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3366"/>
                </a:solidFill>
              </a:rPr>
              <a:t>Э</a:t>
            </a:r>
            <a:r>
              <a:rPr lang="ru-RU" b="1" dirty="0" smtClean="0">
                <a:solidFill>
                  <a:srgbClr val="003366"/>
                </a:solidFill>
              </a:rPr>
              <a:t>кспертиза заявок Инициаторов </a:t>
            </a:r>
            <a:endParaRPr lang="en-US" b="1" dirty="0">
              <a:solidFill>
                <a:srgbClr val="003366"/>
              </a:solidFill>
            </a:endParaRPr>
          </a:p>
        </p:txBody>
      </p:sp>
      <p:sp>
        <p:nvSpPr>
          <p:cNvPr id="474161" name="AutoShape 49"/>
          <p:cNvSpPr>
            <a:spLocks noChangeArrowheads="1"/>
          </p:cNvSpPr>
          <p:nvPr/>
        </p:nvSpPr>
        <p:spPr bwMode="gray">
          <a:xfrm>
            <a:off x="3989388" y="3541713"/>
            <a:ext cx="4532312" cy="434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74162" name="Rectangle 50"/>
          <p:cNvSpPr>
            <a:spLocks noChangeArrowheads="1"/>
          </p:cNvSpPr>
          <p:nvPr/>
        </p:nvSpPr>
        <p:spPr bwMode="auto">
          <a:xfrm>
            <a:off x="5123800" y="3609975"/>
            <a:ext cx="2472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Формирование лотов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4163" name="Oval 51"/>
          <p:cNvSpPr>
            <a:spLocks noChangeArrowheads="1"/>
          </p:cNvSpPr>
          <p:nvPr/>
        </p:nvSpPr>
        <p:spPr bwMode="gray">
          <a:xfrm>
            <a:off x="3913188" y="2322513"/>
            <a:ext cx="203200" cy="20161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74164" name="Oval 52"/>
          <p:cNvSpPr>
            <a:spLocks noChangeArrowheads="1"/>
          </p:cNvSpPr>
          <p:nvPr/>
        </p:nvSpPr>
        <p:spPr bwMode="gray">
          <a:xfrm>
            <a:off x="3924300" y="3000375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74165" name="Oval 53"/>
          <p:cNvSpPr>
            <a:spLocks noChangeArrowheads="1"/>
          </p:cNvSpPr>
          <p:nvPr/>
        </p:nvSpPr>
        <p:spPr bwMode="gray">
          <a:xfrm>
            <a:off x="3924300" y="3671888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74166" name="AutoShape 54"/>
          <p:cNvSpPr>
            <a:spLocks noChangeArrowheads="1"/>
          </p:cNvSpPr>
          <p:nvPr/>
        </p:nvSpPr>
        <p:spPr bwMode="gray">
          <a:xfrm>
            <a:off x="3992563" y="4191000"/>
            <a:ext cx="4532312" cy="434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74167" name="Rectangle 55"/>
          <p:cNvSpPr>
            <a:spLocks noChangeArrowheads="1"/>
          </p:cNvSpPr>
          <p:nvPr/>
        </p:nvSpPr>
        <p:spPr bwMode="auto">
          <a:xfrm>
            <a:off x="4932040" y="4259263"/>
            <a:ext cx="2729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К</a:t>
            </a:r>
            <a:r>
              <a:rPr lang="ru-RU" dirty="0" smtClean="0">
                <a:solidFill>
                  <a:srgbClr val="000000"/>
                </a:solidFill>
              </a:rPr>
              <a:t>онкурсный отбор МИП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4168" name="Oval 56"/>
          <p:cNvSpPr>
            <a:spLocks noChangeArrowheads="1"/>
          </p:cNvSpPr>
          <p:nvPr/>
        </p:nvSpPr>
        <p:spPr bwMode="gray">
          <a:xfrm>
            <a:off x="3913188" y="4314825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74169" name="AutoShape 57"/>
          <p:cNvSpPr>
            <a:spLocks noChangeArrowheads="1"/>
          </p:cNvSpPr>
          <p:nvPr/>
        </p:nvSpPr>
        <p:spPr bwMode="gray">
          <a:xfrm>
            <a:off x="3992563" y="4892675"/>
            <a:ext cx="4532312" cy="4333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sp>
        <p:nvSpPr>
          <p:cNvPr id="474170" name="Rectangle 58"/>
          <p:cNvSpPr>
            <a:spLocks noChangeArrowheads="1"/>
          </p:cNvSpPr>
          <p:nvPr/>
        </p:nvSpPr>
        <p:spPr bwMode="auto">
          <a:xfrm>
            <a:off x="4572000" y="4959350"/>
            <a:ext cx="35061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З</a:t>
            </a:r>
            <a:r>
              <a:rPr lang="ru-RU" dirty="0" smtClean="0">
                <a:solidFill>
                  <a:srgbClr val="000000"/>
                </a:solidFill>
              </a:rPr>
              <a:t>аключение контрактов с МИП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4171" name="Oval 59"/>
          <p:cNvSpPr>
            <a:spLocks noChangeArrowheads="1"/>
          </p:cNvSpPr>
          <p:nvPr/>
        </p:nvSpPr>
        <p:spPr bwMode="gray">
          <a:xfrm>
            <a:off x="3924300" y="5010150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30311D"/>
              </a:solidFill>
            </a:endParaRPr>
          </a:p>
        </p:txBody>
      </p: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1285875" y="2551113"/>
            <a:ext cx="2373313" cy="2371725"/>
            <a:chOff x="192" y="1631"/>
            <a:chExt cx="1684" cy="1683"/>
          </a:xfrm>
        </p:grpSpPr>
        <p:sp>
          <p:nvSpPr>
            <p:cNvPr id="474173" name="Oval 61"/>
            <p:cNvSpPr>
              <a:spLocks noChangeArrowheads="1"/>
            </p:cNvSpPr>
            <p:nvPr/>
          </p:nvSpPr>
          <p:spPr bwMode="gray">
            <a:xfrm>
              <a:off x="192" y="1631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30311D"/>
                </a:solidFill>
              </a:endParaRPr>
            </a:p>
          </p:txBody>
        </p:sp>
        <p:sp>
          <p:nvSpPr>
            <p:cNvPr id="474174" name="Oval 62"/>
            <p:cNvSpPr>
              <a:spLocks noChangeArrowheads="1"/>
            </p:cNvSpPr>
            <p:nvPr/>
          </p:nvSpPr>
          <p:spPr bwMode="gray">
            <a:xfrm>
              <a:off x="303" y="1740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30311D"/>
                </a:solidFill>
              </a:endParaRPr>
            </a:p>
          </p:txBody>
        </p:sp>
        <p:sp>
          <p:nvSpPr>
            <p:cNvPr id="474175" name="Oval 63"/>
            <p:cNvSpPr>
              <a:spLocks noChangeArrowheads="1"/>
            </p:cNvSpPr>
            <p:nvPr/>
          </p:nvSpPr>
          <p:spPr bwMode="gray">
            <a:xfrm>
              <a:off x="288" y="1754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30311D"/>
                </a:solidFill>
              </a:endParaRPr>
            </a:p>
          </p:txBody>
        </p:sp>
        <p:sp>
          <p:nvSpPr>
            <p:cNvPr id="474176" name="Oval 64"/>
            <p:cNvSpPr>
              <a:spLocks noChangeArrowheads="1"/>
            </p:cNvSpPr>
            <p:nvPr/>
          </p:nvSpPr>
          <p:spPr bwMode="gray">
            <a:xfrm>
              <a:off x="375" y="1814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30311D"/>
                </a:solidFill>
              </a:endParaRPr>
            </a:p>
          </p:txBody>
        </p:sp>
        <p:sp>
          <p:nvSpPr>
            <p:cNvPr id="474177" name="Oval 65"/>
            <p:cNvSpPr>
              <a:spLocks noChangeArrowheads="1"/>
            </p:cNvSpPr>
            <p:nvPr/>
          </p:nvSpPr>
          <p:spPr bwMode="gray">
            <a:xfrm>
              <a:off x="396" y="1835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30311D"/>
                </a:solidFill>
              </a:endParaRPr>
            </a:p>
          </p:txBody>
        </p:sp>
        <p:sp>
          <p:nvSpPr>
            <p:cNvPr id="474178" name="Oval 66"/>
            <p:cNvSpPr>
              <a:spLocks noChangeArrowheads="1"/>
            </p:cNvSpPr>
            <p:nvPr/>
          </p:nvSpPr>
          <p:spPr bwMode="gray">
            <a:xfrm>
              <a:off x="412" y="1842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30311D"/>
                </a:solidFill>
              </a:endParaRPr>
            </a:p>
          </p:txBody>
        </p:sp>
        <p:sp>
          <p:nvSpPr>
            <p:cNvPr id="474179" name="Oval 67"/>
            <p:cNvSpPr>
              <a:spLocks noChangeArrowheads="1"/>
            </p:cNvSpPr>
            <p:nvPr/>
          </p:nvSpPr>
          <p:spPr bwMode="gray">
            <a:xfrm>
              <a:off x="426" y="1854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30311D"/>
                </a:solidFill>
              </a:endParaRPr>
            </a:p>
          </p:txBody>
        </p:sp>
        <p:sp>
          <p:nvSpPr>
            <p:cNvPr id="474180" name="Oval 68"/>
            <p:cNvSpPr>
              <a:spLocks noChangeArrowheads="1"/>
            </p:cNvSpPr>
            <p:nvPr/>
          </p:nvSpPr>
          <p:spPr bwMode="gray">
            <a:xfrm>
              <a:off x="480" y="1872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30311D"/>
                </a:solidFill>
              </a:endParaRPr>
            </a:p>
          </p:txBody>
        </p:sp>
      </p:grpSp>
      <p:pic>
        <p:nvPicPr>
          <p:cNvPr id="37" name="Picture 62" descr="http://www.misis.ru/Portals/0/Documents/Press/2013/Events/fasie_ru.0E0C2FDE5CF54A2BB62096EEE49033B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573016"/>
            <a:ext cx="1486940" cy="512237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2627784" y="1455167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A9ACC">
                    <a:lumMod val="50000"/>
                  </a:srgbClr>
                </a:solidFill>
              </a:rPr>
              <a:t>Программа «Кооперация»</a:t>
            </a:r>
            <a:endParaRPr lang="ru-RU" sz="2800" b="1" dirty="0">
              <a:solidFill>
                <a:srgbClr val="4A9ACC">
                  <a:lumMod val="50000"/>
                </a:srgb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28384" y="2636912"/>
            <a:ext cx="792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ru-RU" sz="4400" dirty="0" smtClean="0">
                <a:solidFill>
                  <a:srgbClr val="30311D"/>
                </a:solidFill>
              </a:rPr>
              <a:t> </a:t>
            </a:r>
            <a:r>
              <a:rPr lang="ru-RU" sz="4400" dirty="0" smtClean="0">
                <a:solidFill>
                  <a:srgbClr val="FFFFFF"/>
                </a:solidFill>
              </a:rPr>
              <a:t>А</a:t>
            </a:r>
            <a:endParaRPr lang="ru-RU" sz="4400" dirty="0">
              <a:solidFill>
                <a:srgbClr val="FFFFFF"/>
              </a:solidFill>
            </a:endParaRPr>
          </a:p>
        </p:txBody>
      </p:sp>
      <p:sp>
        <p:nvSpPr>
          <p:cNvPr id="40" name="Выноска со стрелкой вниз 39"/>
          <p:cNvSpPr/>
          <p:nvPr/>
        </p:nvSpPr>
        <p:spPr bwMode="auto">
          <a:xfrm>
            <a:off x="1403648" y="5589240"/>
            <a:ext cx="7200800" cy="936104"/>
          </a:xfrm>
          <a:prstGeom prst="downArrowCallout">
            <a:avLst>
              <a:gd name="adj1" fmla="val 174287"/>
              <a:gd name="adj2" fmla="val 271047"/>
              <a:gd name="adj3" fmla="val 25000"/>
              <a:gd name="adj4" fmla="val 64977"/>
            </a:avLst>
          </a:prstGeom>
          <a:gradFill flip="none" rotWithShape="1">
            <a:gsLst>
              <a:gs pos="17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0311D"/>
                </a:solidFill>
              </a:rPr>
              <a:t>Выполнение и коммерциализация НИОКР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5" y="1196752"/>
            <a:ext cx="8496300" cy="508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 заявку включены: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556792"/>
            <a:ext cx="8785671" cy="48688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4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Содержательная часть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b="1" dirty="0" smtClean="0"/>
          </a:p>
          <a:p>
            <a:pPr algn="ctr">
              <a:lnSpc>
                <a:spcPct val="90000"/>
              </a:lnSpc>
              <a:buFontTx/>
              <a:buNone/>
            </a:pPr>
            <a:endParaRPr lang="ru-RU" sz="2400" b="1" dirty="0" smtClean="0"/>
          </a:p>
          <a:p>
            <a:pPr algn="ctr">
              <a:lnSpc>
                <a:spcPct val="90000"/>
              </a:lnSpc>
              <a:buFontTx/>
              <a:buNone/>
            </a:pPr>
            <a:endParaRPr lang="ru-RU" sz="2400" b="1" dirty="0" smtClean="0"/>
          </a:p>
          <a:p>
            <a:pPr algn="ctr">
              <a:lnSpc>
                <a:spcPct val="90000"/>
              </a:lnSpc>
              <a:buFontTx/>
              <a:buNone/>
            </a:pPr>
            <a:endParaRPr lang="ru-RU" sz="2400" b="1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/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24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 smtClean="0"/>
              <a:t>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/>
              <a:t>                                                        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Формальная часть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2" name="Группа 9"/>
          <p:cNvGrpSpPr/>
          <p:nvPr/>
        </p:nvGrpSpPr>
        <p:grpSpPr>
          <a:xfrm>
            <a:off x="5436096" y="1988840"/>
            <a:ext cx="3707904" cy="3456384"/>
            <a:chOff x="4860032" y="2348880"/>
            <a:chExt cx="4058543" cy="3697908"/>
          </a:xfrm>
        </p:grpSpPr>
        <p:pic>
          <p:nvPicPr>
            <p:cNvPr id="50178" name="Picture 2" descr="патент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08850" y="3644900"/>
              <a:ext cx="1609725" cy="228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1" name="Picture 5" descr="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2348880"/>
              <a:ext cx="1689100" cy="238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2" name="Picture 6" descr="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112932">
              <a:off x="6257925" y="2665413"/>
              <a:ext cx="1595438" cy="2255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3" name="Picture 7" descr="Коды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320820">
              <a:off x="5364163" y="3789363"/>
              <a:ext cx="1595437" cy="225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1403648" y="272842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kern="0" dirty="0" smtClean="0">
                <a:solidFill>
                  <a:srgbClr val="003366"/>
                </a:solidFill>
              </a:rPr>
              <a:t>Два вида задач </a:t>
            </a:r>
            <a:endParaRPr lang="ru-RU" sz="3600" dirty="0">
              <a:solidFill>
                <a:srgbClr val="30311D"/>
              </a:solidFill>
            </a:endParaRPr>
          </a:p>
        </p:txBody>
      </p:sp>
      <p:pic>
        <p:nvPicPr>
          <p:cNvPr id="1026" name="Picture 2" descr="C:\Users\Andy\Dropbox\Скриншоты\Скриншот 2014-11-20 12.28.0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564904"/>
            <a:ext cx="396844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Т</a:t>
            </a:r>
            <a:r>
              <a:rPr lang="ru-RU" sz="3600" b="1" dirty="0" smtClean="0"/>
              <a:t>ребования к Инициатору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1484784"/>
            <a:ext cx="8285162" cy="5360987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ru-RU" sz="3200" b="1" dirty="0" smtClean="0"/>
              <a:t>    Предприятие </a:t>
            </a:r>
          </a:p>
          <a:p>
            <a:pPr marL="533400" indent="-533400">
              <a:lnSpc>
                <a:spcPct val="80000"/>
              </a:lnSpc>
              <a:spcAft>
                <a:spcPct val="20000"/>
              </a:spcAft>
            </a:pPr>
            <a:r>
              <a:rPr lang="ru-RU" sz="2000" b="0" dirty="0" smtClean="0">
                <a:solidFill>
                  <a:srgbClr val="C00000"/>
                </a:solidFill>
              </a:rPr>
              <a:t>выручка от реализации товаров (работ, услуг) без учета НДС за последний отчетный календарный год </a:t>
            </a:r>
            <a:r>
              <a:rPr lang="en-US" sz="2000" b="0" dirty="0" smtClean="0">
                <a:solidFill>
                  <a:srgbClr val="C00000"/>
                </a:solidFill>
              </a:rPr>
              <a:t>≥ </a:t>
            </a:r>
            <a:r>
              <a:rPr lang="ru-RU" sz="2000" dirty="0" smtClean="0">
                <a:solidFill>
                  <a:srgbClr val="C00000"/>
                </a:solidFill>
              </a:rPr>
              <a:t>400 млн.руб.</a:t>
            </a:r>
          </a:p>
          <a:p>
            <a:pPr marL="533400" indent="-533400">
              <a:lnSpc>
                <a:spcPct val="80000"/>
              </a:lnSpc>
              <a:spcAft>
                <a:spcPct val="20000"/>
              </a:spcAft>
            </a:pPr>
            <a:r>
              <a:rPr lang="ru-RU" sz="2000" b="0" dirty="0" smtClean="0"/>
              <a:t>возможности внебюджетного софинансирования                        в установленном размере</a:t>
            </a:r>
            <a:endParaRPr lang="en-US" sz="2000" b="0" dirty="0" smtClean="0"/>
          </a:p>
          <a:p>
            <a:pPr marL="533400" indent="-533400">
              <a:lnSpc>
                <a:spcPct val="80000"/>
              </a:lnSpc>
              <a:spcAft>
                <a:spcPct val="20000"/>
              </a:spcAft>
            </a:pPr>
            <a:r>
              <a:rPr lang="ru-RU" sz="2000" b="0" dirty="0" smtClean="0"/>
              <a:t>наличие производственных мощностей                                     для реализации результатов НИОКР  </a:t>
            </a:r>
          </a:p>
          <a:p>
            <a:pPr marL="533400" indent="-533400">
              <a:lnSpc>
                <a:spcPct val="80000"/>
              </a:lnSpc>
              <a:spcAft>
                <a:spcPct val="20000"/>
              </a:spcAft>
            </a:pPr>
            <a:r>
              <a:rPr lang="ru-RU" sz="2000" b="0" dirty="0" smtClean="0"/>
              <a:t>наличие сбытовой сети для реализации                     результатов НИОКР </a:t>
            </a:r>
          </a:p>
          <a:p>
            <a:pPr marL="533400" indent="-533400">
              <a:lnSpc>
                <a:spcPct val="80000"/>
              </a:lnSpc>
              <a:spcAft>
                <a:spcPct val="20000"/>
              </a:spcAft>
            </a:pPr>
            <a:endParaRPr lang="ru-RU" sz="2000" b="0" dirty="0" smtClean="0"/>
          </a:p>
          <a:p>
            <a:pPr marL="533400" indent="-533400">
              <a:lnSpc>
                <a:spcPct val="80000"/>
              </a:lnSpc>
              <a:spcAft>
                <a:spcPct val="20000"/>
              </a:spcAft>
              <a:buNone/>
            </a:pPr>
            <a:r>
              <a:rPr lang="ru-RU" sz="2000" b="0" i="1" dirty="0" smtClean="0">
                <a:solidFill>
                  <a:srgbClr val="C00000"/>
                </a:solidFill>
              </a:rPr>
              <a:t>Важно!</a:t>
            </a:r>
          </a:p>
          <a:p>
            <a:pPr marL="533400" indent="-533400" algn="ctr">
              <a:lnSpc>
                <a:spcPct val="80000"/>
              </a:lnSpc>
              <a:spcAft>
                <a:spcPct val="20000"/>
              </a:spcAft>
              <a:buNone/>
            </a:pPr>
            <a:r>
              <a:rPr lang="ru-RU" sz="2000" i="1" dirty="0" smtClean="0"/>
              <a:t>Назначение результатов НИОКР – новая продукция или модификация производства?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Т</a:t>
            </a:r>
            <a:r>
              <a:rPr lang="ru-RU" sz="3600" b="1" dirty="0" smtClean="0"/>
              <a:t>ребования к Инициатору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1484784"/>
            <a:ext cx="7961312" cy="5360987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ru-RU" sz="3200" b="1" dirty="0" smtClean="0"/>
              <a:t>    Проект  (заинтересованность)</a:t>
            </a:r>
          </a:p>
          <a:p>
            <a:pPr marL="533400" indent="-533400">
              <a:lnSpc>
                <a:spcPct val="80000"/>
              </a:lnSpc>
              <a:spcAft>
                <a:spcPct val="20000"/>
              </a:spcAft>
            </a:pPr>
            <a:r>
              <a:rPr lang="ru-RU" sz="2400" b="0" dirty="0" smtClean="0">
                <a:solidFill>
                  <a:srgbClr val="C00000"/>
                </a:solidFill>
              </a:rPr>
              <a:t>срок  НИОКР не должен превышать </a:t>
            </a:r>
            <a:r>
              <a:rPr lang="ru-RU" sz="2400" dirty="0" smtClean="0">
                <a:solidFill>
                  <a:srgbClr val="C00000"/>
                </a:solidFill>
              </a:rPr>
              <a:t>24 мес</a:t>
            </a:r>
            <a:r>
              <a:rPr lang="ru-RU" sz="2400" b="0" dirty="0" smtClean="0">
                <a:solidFill>
                  <a:srgbClr val="C00000"/>
                </a:solidFill>
              </a:rPr>
              <a:t>.</a:t>
            </a:r>
          </a:p>
          <a:p>
            <a:pPr marL="533400" indent="-533400">
              <a:lnSpc>
                <a:spcPct val="80000"/>
              </a:lnSpc>
              <a:spcAft>
                <a:spcPct val="20000"/>
              </a:spcAft>
            </a:pPr>
            <a:r>
              <a:rPr lang="ru-RU" sz="2400" b="0" dirty="0" smtClean="0">
                <a:solidFill>
                  <a:srgbClr val="C00000"/>
                </a:solidFill>
              </a:rPr>
              <a:t>объем запрашиваемого бюджетного финансирования </a:t>
            </a:r>
            <a:r>
              <a:rPr lang="ru-RU" sz="2400" dirty="0" smtClean="0">
                <a:solidFill>
                  <a:srgbClr val="C00000"/>
                </a:solidFill>
              </a:rPr>
              <a:t>не более 20 млн.руб.</a:t>
            </a:r>
          </a:p>
          <a:p>
            <a:pPr marL="533400" indent="-533400">
              <a:lnSpc>
                <a:spcPct val="80000"/>
              </a:lnSpc>
              <a:spcAft>
                <a:spcPct val="20000"/>
              </a:spcAft>
            </a:pPr>
            <a:r>
              <a:rPr lang="ru-RU" sz="2400" b="0" dirty="0" smtClean="0">
                <a:solidFill>
                  <a:srgbClr val="C00000"/>
                </a:solidFill>
              </a:rPr>
              <a:t>объем софинансирования </a:t>
            </a:r>
            <a:r>
              <a:rPr lang="ru-RU" sz="2400" dirty="0" smtClean="0">
                <a:solidFill>
                  <a:srgbClr val="C00000"/>
                </a:solidFill>
              </a:rPr>
              <a:t>не менее </a:t>
            </a:r>
            <a:r>
              <a:rPr lang="ru-RU" sz="2400" b="0" dirty="0" smtClean="0">
                <a:solidFill>
                  <a:srgbClr val="C00000"/>
                </a:solidFill>
              </a:rPr>
              <a:t>объема запрашиваемого бюджетного финансирования</a:t>
            </a:r>
          </a:p>
          <a:p>
            <a:pPr marL="533400" indent="-533400">
              <a:lnSpc>
                <a:spcPct val="80000"/>
              </a:lnSpc>
              <a:spcAft>
                <a:spcPct val="20000"/>
              </a:spcAft>
            </a:pPr>
            <a:r>
              <a:rPr lang="ru-RU" sz="2400" b="0" dirty="0" smtClean="0"/>
              <a:t>наличие и правильность оформления документов заявки (заинтересованности)</a:t>
            </a:r>
          </a:p>
          <a:p>
            <a:pPr marL="533400" indent="-533400">
              <a:lnSpc>
                <a:spcPct val="80000"/>
              </a:lnSpc>
              <a:spcAft>
                <a:spcPct val="20000"/>
              </a:spcAft>
            </a:pPr>
            <a:r>
              <a:rPr lang="ru-RU" sz="2400" b="0" dirty="0" smtClean="0"/>
              <a:t>соответствие тематики проекта приоритетным направлениям развития науки, технологий и техники в Российской Федерации, утвержденным указом Президента РФ №899 от 7 июля 2011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Недочеты по форме</a:t>
            </a:r>
            <a:endParaRPr lang="ru-RU" sz="3600" b="1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1268760"/>
            <a:ext cx="7961312" cy="5577011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ru-RU" sz="3200" b="1" dirty="0" smtClean="0"/>
              <a:t>    </a:t>
            </a:r>
            <a:r>
              <a:rPr lang="ru-RU" sz="2400" dirty="0" smtClean="0"/>
              <a:t>Н</a:t>
            </a:r>
            <a:r>
              <a:rPr lang="ru-RU" sz="2400" b="1" dirty="0" smtClean="0"/>
              <a:t>аиболее типичные – недочеты в документах:</a:t>
            </a:r>
          </a:p>
          <a:p>
            <a:pPr marL="533400" indent="-533400">
              <a:lnSpc>
                <a:spcPct val="80000"/>
              </a:lnSpc>
              <a:spcAft>
                <a:spcPct val="20000"/>
              </a:spcAft>
            </a:pPr>
            <a:r>
              <a:rPr lang="ru-RU" sz="2000" b="0" dirty="0" smtClean="0"/>
              <a:t>просроченная выписка из ЕГРЮЛ</a:t>
            </a:r>
          </a:p>
          <a:p>
            <a:pPr marL="533400" indent="-533400">
              <a:lnSpc>
                <a:spcPct val="80000"/>
              </a:lnSpc>
              <a:spcAft>
                <a:spcPct val="20000"/>
              </a:spcAft>
            </a:pPr>
            <a:r>
              <a:rPr lang="ru-RU" sz="2000" b="0" dirty="0" smtClean="0"/>
              <a:t>неудовлетворительное подтверждение полномочий</a:t>
            </a:r>
          </a:p>
          <a:p>
            <a:pPr marL="533400" indent="-533400">
              <a:lnSpc>
                <a:spcPct val="80000"/>
              </a:lnSpc>
              <a:spcAft>
                <a:spcPct val="20000"/>
              </a:spcAft>
            </a:pPr>
            <a:r>
              <a:rPr lang="ru-RU" sz="2000" b="0" dirty="0" smtClean="0"/>
              <a:t>неверное понимание, чьи полномочия нуждаются                         в подтверждении </a:t>
            </a:r>
          </a:p>
          <a:p>
            <a:pPr marL="533400" indent="-533400">
              <a:lnSpc>
                <a:spcPct val="80000"/>
              </a:lnSpc>
              <a:spcAft>
                <a:spcPct val="20000"/>
              </a:spcAft>
            </a:pPr>
            <a:r>
              <a:rPr lang="ru-RU" sz="2000" b="0" dirty="0" smtClean="0"/>
              <a:t>указание в проекте соглашения конкретного МИП</a:t>
            </a:r>
          </a:p>
          <a:p>
            <a:pPr marL="533400" indent="-533400">
              <a:lnSpc>
                <a:spcPct val="80000"/>
              </a:lnSpc>
              <a:spcAft>
                <a:spcPct val="20000"/>
              </a:spcAft>
            </a:pPr>
            <a:r>
              <a:rPr lang="ru-RU" sz="2000" b="0" dirty="0" smtClean="0"/>
              <a:t>неудовлетворительное заверение (Устав)</a:t>
            </a:r>
          </a:p>
          <a:p>
            <a:pPr marL="533400" indent="-533400">
              <a:lnSpc>
                <a:spcPct val="80000"/>
              </a:lnSpc>
              <a:spcAft>
                <a:spcPct val="20000"/>
              </a:spcAft>
            </a:pPr>
            <a:r>
              <a:rPr lang="ru-RU" sz="2000" b="0" dirty="0" smtClean="0"/>
              <a:t>несоответствие описи представленным документам</a:t>
            </a:r>
          </a:p>
          <a:p>
            <a:pPr marL="533400" indent="-533400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ru-RU" sz="2400" b="0" dirty="0" smtClean="0"/>
              <a:t>                                              …</a:t>
            </a:r>
            <a:r>
              <a:rPr lang="ru-RU" sz="2400" dirty="0" smtClean="0"/>
              <a:t>а также в содержании</a:t>
            </a:r>
            <a:r>
              <a:rPr lang="ru-RU" sz="2400" b="0" dirty="0" smtClean="0"/>
              <a:t>:</a:t>
            </a:r>
          </a:p>
          <a:p>
            <a:pPr marL="533400" indent="-533400">
              <a:lnSpc>
                <a:spcPct val="80000"/>
              </a:lnSpc>
              <a:spcAft>
                <a:spcPct val="20000"/>
              </a:spcAft>
            </a:pPr>
            <a:r>
              <a:rPr lang="ru-RU" sz="2000" b="0" dirty="0" smtClean="0"/>
              <a:t>ошибки в ключевых цифрах проекта (напр., порядок чисел)</a:t>
            </a:r>
          </a:p>
          <a:p>
            <a:pPr marL="533400" indent="-533400">
              <a:lnSpc>
                <a:spcPct val="80000"/>
              </a:lnSpc>
              <a:spcAft>
                <a:spcPct val="20000"/>
              </a:spcAft>
            </a:pPr>
            <a:r>
              <a:rPr lang="ru-RU" sz="2000" b="0" dirty="0" smtClean="0"/>
              <a:t>различные численные значения в разных документах</a:t>
            </a:r>
          </a:p>
          <a:p>
            <a:pPr marL="533400" indent="-533400">
              <a:lnSpc>
                <a:spcPct val="80000"/>
              </a:lnSpc>
              <a:spcAft>
                <a:spcPct val="20000"/>
              </a:spcAft>
            </a:pPr>
            <a:endParaRPr lang="ru-RU" sz="2000" b="0" dirty="0" smtClean="0"/>
          </a:p>
          <a:p>
            <a:pPr marL="533400" indent="-533400">
              <a:lnSpc>
                <a:spcPct val="80000"/>
              </a:lnSpc>
              <a:spcAft>
                <a:spcPct val="20000"/>
              </a:spcAft>
              <a:buNone/>
            </a:pPr>
            <a:r>
              <a:rPr lang="ru-RU" sz="1800" b="0" i="1" dirty="0" smtClean="0">
                <a:solidFill>
                  <a:srgbClr val="C00000"/>
                </a:solidFill>
              </a:rPr>
              <a:t>Отсутствие контактной информации затрудняет обратную связь!</a:t>
            </a:r>
          </a:p>
          <a:p>
            <a:pPr marL="533400" indent="-533400">
              <a:lnSpc>
                <a:spcPct val="80000"/>
              </a:lnSpc>
              <a:spcAft>
                <a:spcPct val="20000"/>
              </a:spcAft>
              <a:buFontTx/>
              <a:buNone/>
            </a:pPr>
            <a:endParaRPr lang="ru-RU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568" name="Rectangle 7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к оценке</a:t>
            </a:r>
            <a:endParaRPr lang="en-US" dirty="0"/>
          </a:p>
        </p:txBody>
      </p:sp>
      <p:sp>
        <p:nvSpPr>
          <p:cNvPr id="490570" name="AutoShape 74"/>
          <p:cNvSpPr>
            <a:spLocks noChangeArrowheads="1"/>
          </p:cNvSpPr>
          <p:nvPr/>
        </p:nvSpPr>
        <p:spPr bwMode="gray">
          <a:xfrm>
            <a:off x="899592" y="1124744"/>
            <a:ext cx="3888432" cy="5616624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5080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490574" name="Text Box 78"/>
          <p:cNvSpPr txBox="1">
            <a:spLocks noChangeArrowheads="1"/>
          </p:cNvSpPr>
          <p:nvPr/>
        </p:nvSpPr>
        <p:spPr bwMode="gray">
          <a:xfrm>
            <a:off x="971600" y="1196752"/>
            <a:ext cx="3744416" cy="42780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4A9ACC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00"/>
                </a:solidFill>
              </a:rPr>
              <a:t> </a:t>
            </a:r>
            <a:r>
              <a:rPr lang="ru-RU" sz="1600" dirty="0" smtClean="0">
                <a:solidFill>
                  <a:srgbClr val="4A9ACC">
                    <a:lumMod val="50000"/>
                  </a:srgbClr>
                </a:solidFill>
              </a:rPr>
              <a:t>научная новизна разработки, преимущества по сравнению с имеющимися научными решениями</a:t>
            </a:r>
          </a:p>
          <a:p>
            <a:pPr>
              <a:buClr>
                <a:srgbClr val="4A9ACC"/>
              </a:buClr>
            </a:pPr>
            <a:endParaRPr lang="ru-RU" sz="1600" dirty="0" smtClean="0">
              <a:solidFill>
                <a:srgbClr val="4A9ACC">
                  <a:lumMod val="50000"/>
                </a:srgbClr>
              </a:solidFill>
            </a:endParaRPr>
          </a:p>
          <a:p>
            <a:pPr>
              <a:buClr>
                <a:srgbClr val="4A9ACC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4A9ACC">
                    <a:lumMod val="50000"/>
                  </a:srgbClr>
                </a:solidFill>
              </a:rPr>
              <a:t> наличие и использование интеллектуальной собственности</a:t>
            </a:r>
          </a:p>
          <a:p>
            <a:pPr>
              <a:buClr>
                <a:srgbClr val="4A9ACC"/>
              </a:buClr>
              <a:buFont typeface="Arial" pitchFamily="34" charset="0"/>
              <a:buChar char="•"/>
            </a:pPr>
            <a:endParaRPr lang="ru-RU" sz="1600" dirty="0" smtClean="0">
              <a:solidFill>
                <a:srgbClr val="4A9ACC">
                  <a:lumMod val="50000"/>
                </a:srgbClr>
              </a:solidFill>
            </a:endParaRPr>
          </a:p>
          <a:p>
            <a:pPr>
              <a:buClr>
                <a:srgbClr val="4A9ACC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4A9ACC">
                    <a:lumMod val="50000"/>
                  </a:srgbClr>
                </a:solidFill>
              </a:rPr>
              <a:t> обоснование необходимости проведения НИОКР</a:t>
            </a:r>
          </a:p>
          <a:p>
            <a:pPr>
              <a:buClr>
                <a:srgbClr val="4A9ACC"/>
              </a:buClr>
              <a:buFont typeface="Arial" pitchFamily="34" charset="0"/>
              <a:buChar char="•"/>
            </a:pPr>
            <a:endParaRPr lang="ru-RU" sz="1600" dirty="0" smtClean="0">
              <a:solidFill>
                <a:srgbClr val="4A9ACC">
                  <a:lumMod val="50000"/>
                </a:srgbClr>
              </a:solidFill>
            </a:endParaRPr>
          </a:p>
          <a:p>
            <a:pPr>
              <a:buClr>
                <a:srgbClr val="4A9ACC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4A9ACC">
                    <a:lumMod val="50000"/>
                  </a:srgbClr>
                </a:solidFill>
              </a:rPr>
              <a:t> обоснованность технических характеристик новой продукции и их сравнение с мировыми аналогами</a:t>
            </a:r>
          </a:p>
          <a:p>
            <a:pPr>
              <a:buClr>
                <a:srgbClr val="4A9ACC"/>
              </a:buClr>
            </a:pPr>
            <a:endParaRPr lang="ru-RU" sz="1600" dirty="0" smtClean="0">
              <a:solidFill>
                <a:srgbClr val="4A9ACC">
                  <a:lumMod val="50000"/>
                </a:srgbClr>
              </a:solidFill>
            </a:endParaRPr>
          </a:p>
          <a:p>
            <a:pPr>
              <a:buClr>
                <a:srgbClr val="4A9ACC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4A9ACC">
                    <a:lumMod val="50000"/>
                  </a:srgbClr>
                </a:solidFill>
              </a:rPr>
              <a:t> наличие и уровень научно –технического задела по проекту</a:t>
            </a:r>
          </a:p>
          <a:p>
            <a:pPr eaLnBrk="0" hangingPunct="0"/>
            <a:endParaRPr lang="en-US" sz="1600" dirty="0">
              <a:solidFill>
                <a:srgbClr val="4A9ACC">
                  <a:lumMod val="50000"/>
                </a:srgbClr>
              </a:solidFill>
            </a:endParaRPr>
          </a:p>
        </p:txBody>
      </p:sp>
      <p:sp>
        <p:nvSpPr>
          <p:cNvPr id="490576" name="AutoShape 80"/>
          <p:cNvSpPr>
            <a:spLocks noChangeArrowheads="1"/>
          </p:cNvSpPr>
          <p:nvPr/>
        </p:nvSpPr>
        <p:spPr bwMode="gray">
          <a:xfrm>
            <a:off x="5004048" y="1052736"/>
            <a:ext cx="4032448" cy="5688632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D8F4BE">
                  <a:gamma/>
                  <a:tint val="0"/>
                  <a:invGamma/>
                </a:srgbClr>
              </a:gs>
              <a:gs pos="100000">
                <a:srgbClr val="D8F4BE"/>
              </a:gs>
            </a:gsLst>
            <a:lin ang="2700000" scaled="1"/>
          </a:gradFill>
          <a:ln w="50800">
            <a:solidFill>
              <a:srgbClr val="44988C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490577" name="Text Box 81"/>
          <p:cNvSpPr txBox="1">
            <a:spLocks noChangeArrowheads="1"/>
          </p:cNvSpPr>
          <p:nvPr/>
        </p:nvSpPr>
        <p:spPr bwMode="gray">
          <a:xfrm>
            <a:off x="5076056" y="1196752"/>
            <a:ext cx="4067944" cy="54353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4A9ACC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30311D"/>
                </a:solidFill>
              </a:rPr>
              <a:t> </a:t>
            </a:r>
            <a:r>
              <a:rPr lang="ru-RU" sz="1600" dirty="0" smtClean="0">
                <a:solidFill>
                  <a:srgbClr val="006666"/>
                </a:solidFill>
              </a:rPr>
              <a:t>емкость рынка сбыта,  правильность оценки потенциальных потребителей и конкурентов</a:t>
            </a:r>
          </a:p>
          <a:p>
            <a:pPr>
              <a:lnSpc>
                <a:spcPct val="90000"/>
              </a:lnSpc>
              <a:buClr>
                <a:srgbClr val="4A9ACC"/>
              </a:buClr>
              <a:buFont typeface="Arial" pitchFamily="34" charset="0"/>
              <a:buChar char="•"/>
            </a:pPr>
            <a:endParaRPr lang="ru-RU" sz="1600" dirty="0" smtClean="0">
              <a:solidFill>
                <a:srgbClr val="006666"/>
              </a:solidFill>
            </a:endParaRPr>
          </a:p>
          <a:p>
            <a:pPr>
              <a:lnSpc>
                <a:spcPct val="90000"/>
              </a:lnSpc>
              <a:buClr>
                <a:srgbClr val="4A9ACC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66"/>
                </a:solidFill>
              </a:rPr>
              <a:t> преимущества предлагаемого продукта для потребителей  по сравнению с существующими аналогами</a:t>
            </a:r>
          </a:p>
          <a:p>
            <a:pPr>
              <a:lnSpc>
                <a:spcPct val="90000"/>
              </a:lnSpc>
              <a:buClr>
                <a:srgbClr val="4A9ACC"/>
              </a:buClr>
              <a:buFont typeface="Arial" pitchFamily="34" charset="0"/>
              <a:buChar char="•"/>
            </a:pPr>
            <a:endParaRPr lang="ru-RU" sz="1600" dirty="0" smtClean="0">
              <a:solidFill>
                <a:srgbClr val="006666"/>
              </a:solidFill>
            </a:endParaRPr>
          </a:p>
          <a:p>
            <a:pPr>
              <a:lnSpc>
                <a:spcPct val="90000"/>
              </a:lnSpc>
              <a:buClr>
                <a:srgbClr val="4A9ACC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66"/>
                </a:solidFill>
              </a:rPr>
              <a:t> бизнес-стратегия по выпуску продукции и ее продвижению</a:t>
            </a:r>
          </a:p>
          <a:p>
            <a:pPr>
              <a:lnSpc>
                <a:spcPct val="90000"/>
              </a:lnSpc>
              <a:buClr>
                <a:srgbClr val="4A9ACC"/>
              </a:buClr>
              <a:buFont typeface="Arial" pitchFamily="34" charset="0"/>
              <a:buChar char="•"/>
            </a:pPr>
            <a:endParaRPr lang="ru-RU" sz="1600" dirty="0" smtClean="0">
              <a:solidFill>
                <a:srgbClr val="006666"/>
              </a:solidFill>
            </a:endParaRPr>
          </a:p>
          <a:p>
            <a:pPr>
              <a:lnSpc>
                <a:spcPct val="90000"/>
              </a:lnSpc>
              <a:buClr>
                <a:srgbClr val="4A9ACC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66"/>
                </a:solidFill>
              </a:rPr>
              <a:t> наличие ресурсов для коммерциализации результатов НИОКР и обоснование их достаточности</a:t>
            </a:r>
          </a:p>
          <a:p>
            <a:pPr>
              <a:lnSpc>
                <a:spcPct val="90000"/>
              </a:lnSpc>
              <a:buClr>
                <a:srgbClr val="4A9ACC"/>
              </a:buClr>
              <a:buFont typeface="Arial" pitchFamily="34" charset="0"/>
              <a:buChar char="•"/>
            </a:pPr>
            <a:endParaRPr lang="ru-RU" sz="1600" dirty="0" smtClean="0">
              <a:solidFill>
                <a:srgbClr val="006666"/>
              </a:solidFill>
            </a:endParaRPr>
          </a:p>
          <a:p>
            <a:pPr>
              <a:lnSpc>
                <a:spcPct val="90000"/>
              </a:lnSpc>
              <a:buClr>
                <a:srgbClr val="4A9ACC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66"/>
                </a:solidFill>
              </a:rPr>
              <a:t> повышение экспортных возможностей инициатора</a:t>
            </a:r>
          </a:p>
          <a:p>
            <a:pPr>
              <a:lnSpc>
                <a:spcPct val="90000"/>
              </a:lnSpc>
              <a:buClr>
                <a:srgbClr val="4A9ACC"/>
              </a:buClr>
              <a:buFont typeface="Arial" pitchFamily="34" charset="0"/>
              <a:buChar char="•"/>
            </a:pPr>
            <a:endParaRPr lang="ru-RU" sz="1600" dirty="0" smtClean="0">
              <a:solidFill>
                <a:srgbClr val="006666"/>
              </a:solidFill>
            </a:endParaRPr>
          </a:p>
          <a:p>
            <a:pPr>
              <a:lnSpc>
                <a:spcPct val="90000"/>
              </a:lnSpc>
              <a:buClr>
                <a:srgbClr val="4A9ACC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66"/>
                </a:solidFill>
              </a:rPr>
              <a:t> наличие и опыт специалистов  по использованию разработок</a:t>
            </a:r>
          </a:p>
          <a:p>
            <a:pPr>
              <a:lnSpc>
                <a:spcPct val="90000"/>
              </a:lnSpc>
              <a:buClr>
                <a:srgbClr val="4A9ACC"/>
              </a:buClr>
              <a:buFont typeface="Arial" pitchFamily="34" charset="0"/>
              <a:buChar char="•"/>
            </a:pPr>
            <a:endParaRPr lang="ru-RU" sz="1600" dirty="0" smtClean="0">
              <a:solidFill>
                <a:srgbClr val="006666"/>
              </a:solidFill>
            </a:endParaRPr>
          </a:p>
          <a:p>
            <a:pPr>
              <a:lnSpc>
                <a:spcPct val="90000"/>
              </a:lnSpc>
              <a:buClr>
                <a:srgbClr val="4A9ACC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66"/>
                </a:solidFill>
              </a:rPr>
              <a:t>результаты коммерциализации НИОКР</a:t>
            </a:r>
            <a:endParaRPr lang="en-US" sz="1600" dirty="0" smtClean="0">
              <a:solidFill>
                <a:srgbClr val="006666"/>
              </a:solidFill>
            </a:endParaRPr>
          </a:p>
          <a:p>
            <a:pPr eaLnBrk="0" hangingPunct="0">
              <a:buFont typeface="Arial" pitchFamily="34" charset="0"/>
              <a:buChar char="•"/>
            </a:pPr>
            <a:endParaRPr lang="en-US" sz="1600" dirty="0">
              <a:solidFill>
                <a:srgbClr val="006666"/>
              </a:solidFill>
            </a:endParaRP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4788024" y="620688"/>
            <a:ext cx="504056" cy="1224136"/>
            <a:chOff x="2880" y="1344"/>
            <a:chExt cx="498" cy="1245"/>
          </a:xfrm>
          <a:effectLst/>
        </p:grpSpPr>
        <p:sp>
          <p:nvSpPr>
            <p:cNvPr id="490579" name="Freeform 83"/>
            <p:cNvSpPr>
              <a:spLocks/>
            </p:cNvSpPr>
            <p:nvPr/>
          </p:nvSpPr>
          <p:spPr bwMode="gray">
            <a:xfrm>
              <a:off x="3001" y="1344"/>
              <a:ext cx="233" cy="25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4988C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C0C0C0">
                  <a:alpha val="50000"/>
                </a:srgbClr>
              </a:outerShdw>
            </a:effectLst>
          </p:spPr>
          <p:txBody>
            <a:bodyPr/>
            <a:lstStyle/>
            <a:p>
              <a:endParaRPr lang="ru-RU">
                <a:solidFill>
                  <a:srgbClr val="30311D"/>
                </a:solidFill>
              </a:endParaRPr>
            </a:p>
          </p:txBody>
        </p:sp>
        <p:sp>
          <p:nvSpPr>
            <p:cNvPr id="490580" name="Freeform 84"/>
            <p:cNvSpPr>
              <a:spLocks/>
            </p:cNvSpPr>
            <p:nvPr/>
          </p:nvSpPr>
          <p:spPr bwMode="gray">
            <a:xfrm>
              <a:off x="2880" y="1625"/>
              <a:ext cx="498" cy="964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4988C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C0C0C0">
                  <a:alpha val="50000"/>
                </a:srgbClr>
              </a:outerShdw>
            </a:effectLst>
          </p:spPr>
          <p:txBody>
            <a:bodyPr/>
            <a:lstStyle/>
            <a:p>
              <a:endParaRPr lang="ru-RU">
                <a:solidFill>
                  <a:srgbClr val="30311D"/>
                </a:solidFill>
              </a:endParaRPr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4355976" y="620688"/>
            <a:ext cx="504056" cy="1224136"/>
            <a:chOff x="2304" y="1344"/>
            <a:chExt cx="498" cy="1245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490572" name="Freeform 76"/>
            <p:cNvSpPr>
              <a:spLocks/>
            </p:cNvSpPr>
            <p:nvPr/>
          </p:nvSpPr>
          <p:spPr bwMode="gray">
            <a:xfrm>
              <a:off x="2425" y="1344"/>
              <a:ext cx="233" cy="25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7099E2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C0C0C0">
                  <a:alpha val="50000"/>
                </a:srgbClr>
              </a:outerShdw>
            </a:effectLst>
          </p:spPr>
          <p:txBody>
            <a:bodyPr/>
            <a:lstStyle/>
            <a:p>
              <a:endParaRPr lang="ru-RU">
                <a:solidFill>
                  <a:srgbClr val="30311D"/>
                </a:solidFill>
              </a:endParaRPr>
            </a:p>
          </p:txBody>
        </p:sp>
        <p:sp>
          <p:nvSpPr>
            <p:cNvPr id="490573" name="Freeform 77"/>
            <p:cNvSpPr>
              <a:spLocks/>
            </p:cNvSpPr>
            <p:nvPr/>
          </p:nvSpPr>
          <p:spPr bwMode="gray">
            <a:xfrm>
              <a:off x="2304" y="1625"/>
              <a:ext cx="498" cy="964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7099E2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C0C0C0">
                  <a:alpha val="50000"/>
                </a:srgbClr>
              </a:outerShdw>
            </a:effectLst>
          </p:spPr>
          <p:txBody>
            <a:bodyPr/>
            <a:lstStyle/>
            <a:p>
              <a:endParaRPr lang="ru-RU">
                <a:solidFill>
                  <a:srgbClr val="30311D"/>
                </a:solidFill>
              </a:endParaRPr>
            </a:p>
          </p:txBody>
        </p:sp>
      </p:grpSp>
      <p:pic>
        <p:nvPicPr>
          <p:cNvPr id="13" name="Picture 1027" descr="http://ruitc.ru/bitrix/templates/ruitc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6971" y="528764"/>
            <a:ext cx="1744566" cy="472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99592" y="1152525"/>
            <a:ext cx="7796733" cy="5444827"/>
          </a:xfrm>
        </p:spPr>
        <p:txBody>
          <a:bodyPr/>
          <a:lstStyle/>
          <a:p>
            <a:pPr algn="r">
              <a:buClr>
                <a:schemeClr val="accent2"/>
              </a:buClr>
              <a:buNone/>
            </a:pPr>
            <a:r>
              <a:rPr lang="ru-RU" sz="2400" u="sng" dirty="0" smtClean="0"/>
              <a:t>Академический подход</a:t>
            </a:r>
          </a:p>
          <a:p>
            <a:pPr>
              <a:buClr>
                <a:schemeClr val="accent2"/>
              </a:buClr>
            </a:pPr>
            <a:r>
              <a:rPr lang="ru-RU" sz="2400" b="0" dirty="0" smtClean="0"/>
              <a:t>обоснованы не известные ранее решения поставленных задач </a:t>
            </a:r>
          </a:p>
          <a:p>
            <a:pPr>
              <a:buClr>
                <a:schemeClr val="accent2"/>
              </a:buClr>
            </a:pPr>
            <a:r>
              <a:rPr lang="ru-RU" sz="2400" b="0" dirty="0" smtClean="0"/>
              <a:t>разработаны новые принципы решения задач, представлены новые методики</a:t>
            </a:r>
          </a:p>
          <a:p>
            <a:pPr>
              <a:buClr>
                <a:schemeClr val="accent2"/>
              </a:buClr>
            </a:pPr>
            <a:r>
              <a:rPr lang="ru-RU" sz="2400" b="0" dirty="0" smtClean="0"/>
              <a:t>исследованы новые явления</a:t>
            </a:r>
          </a:p>
          <a:p>
            <a:pPr algn="r">
              <a:buClr>
                <a:schemeClr val="accent2"/>
              </a:buClr>
              <a:buNone/>
            </a:pPr>
            <a:r>
              <a:rPr lang="ru-RU" sz="1800" b="0" i="1" dirty="0" smtClean="0"/>
              <a:t>Новизна научного положения должна быть                                 теоретически обоснована, а также подтверждена                   практически и экспериментально</a:t>
            </a:r>
          </a:p>
          <a:p>
            <a:pPr lvl="0" algn="r">
              <a:buClr>
                <a:srgbClr val="4A9ACC"/>
              </a:buClr>
              <a:buNone/>
            </a:pPr>
            <a:r>
              <a:rPr lang="ru-RU" sz="2400" u="sng" dirty="0" smtClean="0">
                <a:solidFill>
                  <a:srgbClr val="428BB9">
                    <a:lumMod val="75000"/>
                  </a:srgbClr>
                </a:solidFill>
              </a:rPr>
              <a:t>Патентный подход</a:t>
            </a:r>
          </a:p>
          <a:p>
            <a:pPr lvl="0" algn="r">
              <a:buClr>
                <a:srgbClr val="4A9ACC"/>
              </a:buClr>
              <a:buNone/>
            </a:pPr>
            <a:r>
              <a:rPr lang="ru-RU" sz="2400" b="0" dirty="0" smtClean="0">
                <a:solidFill>
                  <a:srgbClr val="428BB9">
                    <a:lumMod val="75000"/>
                  </a:srgbClr>
                </a:solidFill>
              </a:rPr>
              <a:t>РИД является новым, если  его суть не известна из уровня техники </a:t>
            </a:r>
            <a:r>
              <a:rPr lang="ru-RU" sz="2400" dirty="0" smtClean="0">
                <a:solidFill>
                  <a:srgbClr val="428BB9">
                    <a:lumMod val="75000"/>
                  </a:srgbClr>
                </a:solidFill>
              </a:rPr>
              <a:t>*</a:t>
            </a:r>
          </a:p>
          <a:p>
            <a:pPr lvl="0" algn="r">
              <a:buClr>
                <a:srgbClr val="4A9ACC"/>
              </a:buClr>
              <a:buNone/>
            </a:pPr>
            <a:r>
              <a:rPr lang="ru-RU" sz="2400" dirty="0" smtClean="0">
                <a:solidFill>
                  <a:srgbClr val="428BB9">
                    <a:lumMod val="75000"/>
                  </a:srgbClr>
                </a:solidFill>
              </a:rPr>
              <a:t>* </a:t>
            </a:r>
            <a:r>
              <a:rPr lang="ru-RU" sz="1800" b="0" i="1" dirty="0" smtClean="0">
                <a:solidFill>
                  <a:srgbClr val="428BB9">
                    <a:lumMod val="75000"/>
                  </a:srgbClr>
                </a:solidFill>
              </a:rPr>
              <a:t>Уровень техники включает любые сведения, ставшие общедоступными до даты приоритета </a:t>
            </a:r>
          </a:p>
          <a:p>
            <a:pPr lvl="0" algn="r">
              <a:buClr>
                <a:srgbClr val="4A9ACC"/>
              </a:buClr>
              <a:buNone/>
            </a:pPr>
            <a:endParaRPr lang="ru-RU" sz="2400" dirty="0" smtClean="0">
              <a:solidFill>
                <a:srgbClr val="428BB9">
                  <a:lumMod val="75000"/>
                </a:srgbClr>
              </a:solidFill>
            </a:endParaRPr>
          </a:p>
          <a:p>
            <a:pPr>
              <a:buClr>
                <a:schemeClr val="accent2"/>
              </a:buClr>
              <a:buNone/>
            </a:pPr>
            <a:endParaRPr lang="ru-RU" sz="1800" b="0" i="1" dirty="0" smtClean="0"/>
          </a:p>
          <a:p>
            <a:pPr>
              <a:buClr>
                <a:schemeClr val="accent2"/>
              </a:buClr>
              <a:buNone/>
            </a:pPr>
            <a:r>
              <a:rPr lang="ru-RU" sz="1800" b="0" i="1" dirty="0" smtClean="0"/>
              <a:t> </a:t>
            </a:r>
            <a:endParaRPr lang="en-US" sz="1800" b="0" i="1" dirty="0"/>
          </a:p>
        </p:txBody>
      </p:sp>
      <p:sp>
        <p:nvSpPr>
          <p:cNvPr id="25089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Научная новизна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7273925" cy="50800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Программа «Кооперация». </a:t>
            </a:r>
            <a:br>
              <a:rPr lang="ru-RU" sz="3200" b="1" dirty="0" smtClean="0"/>
            </a:br>
            <a:r>
              <a:rPr lang="ru-RU" sz="3200" b="1" dirty="0" smtClean="0"/>
              <a:t>Общие положения</a:t>
            </a:r>
            <a:r>
              <a:rPr lang="ru-RU" sz="3200" dirty="0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19" y="1412776"/>
            <a:ext cx="8065269" cy="4105275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СУТЬ ПРОГРАММЫ - ПОДДЕРЖКА ИННОВАЦИОННОЙ ДЕЯТЕЛЬНОСТИ ПРЕДПРИЯТИЙ В РАМКАХ ВЗАИМОДЕЙСТВИЯ КРУПНЫХ КОМПАНИЙ С МАЛЫМ БИЗНЕСОМ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носит постоянный характер. Заявки (заинтересованности) рассматриваются регулярно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должен предусматривать  создание или развитие высокотехнологичного производства  на территории РФ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ru-RU" sz="2400" b="1" dirty="0" smtClean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2400" b="1" dirty="0" smtClean="0"/>
              <a:t>   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99592" y="1152525"/>
            <a:ext cx="7796733" cy="5444827"/>
          </a:xfrm>
        </p:spPr>
        <p:txBody>
          <a:bodyPr/>
          <a:lstStyle/>
          <a:p>
            <a:pPr>
              <a:buClr>
                <a:schemeClr val="accent2"/>
              </a:buClr>
            </a:pPr>
            <a:endParaRPr lang="ru-RU" sz="2400" b="0" dirty="0" smtClean="0"/>
          </a:p>
          <a:p>
            <a:pPr algn="ctr">
              <a:buClr>
                <a:schemeClr val="accent2"/>
              </a:buClr>
              <a:buNone/>
            </a:pPr>
            <a:r>
              <a:rPr lang="ru-RU" sz="2800" b="0" u="sng" dirty="0" smtClean="0"/>
              <a:t>Оптимальные варианты интерпретации новизны</a:t>
            </a:r>
            <a:r>
              <a:rPr lang="ru-RU" sz="2800" b="0" dirty="0" smtClean="0"/>
              <a:t>:</a:t>
            </a:r>
          </a:p>
          <a:p>
            <a:pPr>
              <a:buClr>
                <a:schemeClr val="accent2"/>
              </a:buClr>
              <a:buNone/>
            </a:pPr>
            <a:endParaRPr lang="ru-RU" sz="2400" b="0" dirty="0" smtClean="0"/>
          </a:p>
          <a:p>
            <a:pPr>
              <a:buClr>
                <a:schemeClr val="accent2"/>
              </a:buClr>
            </a:pPr>
            <a:r>
              <a:rPr lang="ru-RU" sz="2400" b="0" dirty="0" smtClean="0"/>
              <a:t>описание функционала разработки</a:t>
            </a:r>
          </a:p>
          <a:p>
            <a:pPr>
              <a:buClr>
                <a:schemeClr val="accent2"/>
              </a:buClr>
            </a:pPr>
            <a:r>
              <a:rPr lang="ru-RU" sz="2400" b="0" dirty="0" smtClean="0"/>
              <a:t>описание новизны подходов к проблеме </a:t>
            </a:r>
          </a:p>
          <a:p>
            <a:pPr>
              <a:buClr>
                <a:schemeClr val="accent2"/>
              </a:buClr>
            </a:pPr>
            <a:r>
              <a:rPr lang="ru-RU" sz="2400" b="0" dirty="0" smtClean="0"/>
              <a:t>разработка новых методик решения проблем</a:t>
            </a:r>
          </a:p>
          <a:p>
            <a:pPr>
              <a:buClr>
                <a:schemeClr val="accent2"/>
              </a:buClr>
            </a:pPr>
            <a:endParaRPr lang="ru-RU" sz="2400" b="0" dirty="0" smtClean="0"/>
          </a:p>
          <a:p>
            <a:pPr>
              <a:buClr>
                <a:schemeClr val="accent2"/>
              </a:buClr>
            </a:pPr>
            <a:endParaRPr lang="ru-RU" sz="2400" b="0" dirty="0" smtClean="0"/>
          </a:p>
          <a:p>
            <a:pPr algn="ctr">
              <a:buClr>
                <a:schemeClr val="accent2"/>
              </a:buClr>
              <a:buNone/>
            </a:pPr>
            <a:r>
              <a:rPr lang="ru-RU" sz="2400" dirty="0" smtClean="0"/>
              <a:t>Особенность проектов в сфере ИТ – ограниченность применения традиционного понимания научной новизны</a:t>
            </a:r>
          </a:p>
          <a:p>
            <a:pPr>
              <a:buClr>
                <a:schemeClr val="accent2"/>
              </a:buClr>
            </a:pPr>
            <a:endParaRPr lang="ru-RU" sz="2400" b="0" dirty="0" smtClean="0"/>
          </a:p>
          <a:p>
            <a:pPr lvl="0" algn="r">
              <a:buClr>
                <a:srgbClr val="4A9ACC"/>
              </a:buClr>
              <a:buNone/>
            </a:pPr>
            <a:endParaRPr lang="ru-RU" sz="2400" dirty="0" smtClean="0">
              <a:solidFill>
                <a:srgbClr val="428BB9">
                  <a:lumMod val="75000"/>
                </a:srgbClr>
              </a:solidFill>
            </a:endParaRPr>
          </a:p>
          <a:p>
            <a:pPr>
              <a:buClr>
                <a:schemeClr val="accent2"/>
              </a:buClr>
              <a:buNone/>
            </a:pPr>
            <a:endParaRPr lang="ru-RU" sz="1800" b="0" i="1" dirty="0" smtClean="0"/>
          </a:p>
          <a:p>
            <a:pPr>
              <a:buClr>
                <a:schemeClr val="accent2"/>
              </a:buClr>
              <a:buNone/>
            </a:pPr>
            <a:r>
              <a:rPr lang="ru-RU" sz="1800" b="0" i="1" dirty="0" smtClean="0"/>
              <a:t> </a:t>
            </a:r>
            <a:endParaRPr lang="en-US" sz="1800" b="0" i="1" dirty="0"/>
          </a:p>
        </p:txBody>
      </p:sp>
      <p:sp>
        <p:nvSpPr>
          <p:cNvPr id="25089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Научная новизна (ИТ)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99592" y="1152525"/>
            <a:ext cx="8244408" cy="5444827"/>
          </a:xfrm>
        </p:spPr>
        <p:txBody>
          <a:bodyPr/>
          <a:lstStyle/>
          <a:p>
            <a:pPr>
              <a:buClr>
                <a:schemeClr val="accent2"/>
              </a:buClr>
            </a:pPr>
            <a:endParaRPr lang="ru-RU" sz="2400" b="0" dirty="0" smtClean="0"/>
          </a:p>
          <a:p>
            <a:pPr>
              <a:buClr>
                <a:schemeClr val="accent2"/>
              </a:buClr>
              <a:buNone/>
            </a:pPr>
            <a:r>
              <a:rPr lang="ru-RU" sz="2400" b="0" i="1" dirty="0" smtClean="0">
                <a:solidFill>
                  <a:srgbClr val="C00000"/>
                </a:solidFill>
              </a:rPr>
              <a:t>«…в результате разработки должна быть создана и испытана система беспроводной автоматической регистрации, анализа и долгосрочного хранения ряда технологических параметров»</a:t>
            </a:r>
          </a:p>
          <a:p>
            <a:pPr>
              <a:buClr>
                <a:schemeClr val="accent2"/>
              </a:buClr>
              <a:buNone/>
            </a:pPr>
            <a:endParaRPr lang="ru-RU" sz="2400" b="0" i="1" dirty="0" smtClean="0"/>
          </a:p>
          <a:p>
            <a:pPr>
              <a:buClr>
                <a:schemeClr val="accent2"/>
              </a:buClr>
              <a:buNone/>
            </a:pPr>
            <a:r>
              <a:rPr lang="ru-RU" sz="2400" b="0" i="1" dirty="0" smtClean="0">
                <a:solidFill>
                  <a:srgbClr val="C00000"/>
                </a:solidFill>
              </a:rPr>
              <a:t>«Кардинальное снижение воздействия на окружающую природную среду чрезвычайно «грязного» производства ******,  за счет максимального извлечения </a:t>
            </a:r>
            <a:r>
              <a:rPr lang="ru-RU" sz="2400" b="0" i="1" dirty="0" err="1" smtClean="0">
                <a:solidFill>
                  <a:srgbClr val="C00000"/>
                </a:solidFill>
              </a:rPr>
              <a:t>высокоопасного</a:t>
            </a:r>
            <a:r>
              <a:rPr lang="ru-RU" sz="2400" b="0" i="1" dirty="0" smtClean="0">
                <a:solidFill>
                  <a:srgbClr val="C00000"/>
                </a:solidFill>
              </a:rPr>
              <a:t> для природной среды </a:t>
            </a:r>
            <a:r>
              <a:rPr lang="en-US" sz="2400" b="0" i="1" dirty="0" smtClean="0">
                <a:solidFill>
                  <a:srgbClr val="C00000"/>
                </a:solidFill>
              </a:rPr>
              <a:t>&lt;</a:t>
            </a:r>
            <a:r>
              <a:rPr lang="ru-RU" sz="2400" b="0" i="1" dirty="0" smtClean="0">
                <a:solidFill>
                  <a:srgbClr val="C00000"/>
                </a:solidFill>
              </a:rPr>
              <a:t>отхода</a:t>
            </a:r>
            <a:r>
              <a:rPr lang="en-US" sz="2400" b="0" i="1" dirty="0" smtClean="0">
                <a:solidFill>
                  <a:srgbClr val="C00000"/>
                </a:solidFill>
              </a:rPr>
              <a:t>&gt;</a:t>
            </a:r>
            <a:r>
              <a:rPr lang="ru-RU" sz="2400" b="0" i="1" dirty="0" smtClean="0">
                <a:solidFill>
                  <a:srgbClr val="C00000"/>
                </a:solidFill>
              </a:rPr>
              <a:t>, и последующая переработка его в востребованный в отечественной промышленности и за рубежом товарный продукт»</a:t>
            </a:r>
          </a:p>
          <a:p>
            <a:pPr>
              <a:buClr>
                <a:schemeClr val="accent2"/>
              </a:buClr>
              <a:buNone/>
            </a:pPr>
            <a:endParaRPr lang="ru-RU" sz="1800" b="0" i="1" dirty="0" smtClean="0"/>
          </a:p>
          <a:p>
            <a:pPr>
              <a:buClr>
                <a:schemeClr val="accent2"/>
              </a:buClr>
              <a:buNone/>
            </a:pPr>
            <a:r>
              <a:rPr lang="ru-RU" sz="1800" b="0" i="1" dirty="0" smtClean="0"/>
              <a:t> </a:t>
            </a:r>
            <a:endParaRPr lang="en-US" sz="1800" b="0" i="1" dirty="0"/>
          </a:p>
        </p:txBody>
      </p:sp>
      <p:sp>
        <p:nvSpPr>
          <p:cNvPr id="25089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Научная новизна </a:t>
            </a:r>
            <a:r>
              <a:rPr lang="ru-RU" sz="3200" b="0" dirty="0" smtClean="0"/>
              <a:t>(примеры) </a:t>
            </a:r>
            <a:endParaRPr lang="en-US"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99592" y="1152525"/>
            <a:ext cx="8244408" cy="5444827"/>
          </a:xfrm>
        </p:spPr>
        <p:txBody>
          <a:bodyPr/>
          <a:lstStyle/>
          <a:p>
            <a:pPr>
              <a:buClr>
                <a:schemeClr val="accent2"/>
              </a:buClr>
            </a:pPr>
            <a:endParaRPr lang="ru-RU" sz="2400" b="0" dirty="0" smtClean="0"/>
          </a:p>
          <a:p>
            <a:pPr>
              <a:buNone/>
            </a:pPr>
            <a:r>
              <a:rPr lang="ru-RU" sz="1800" i="1" dirty="0" smtClean="0">
                <a:solidFill>
                  <a:srgbClr val="006600"/>
                </a:solidFill>
              </a:rPr>
              <a:t>Научная новизна предлагаемых в проекте решений заключается в:</a:t>
            </a:r>
          </a:p>
          <a:p>
            <a:pPr>
              <a:buNone/>
            </a:pPr>
            <a:endParaRPr lang="ru-RU" sz="1800" b="0" i="1" dirty="0" smtClean="0">
              <a:solidFill>
                <a:srgbClr val="006600"/>
              </a:solidFill>
            </a:endParaRPr>
          </a:p>
          <a:p>
            <a:pPr lvl="0">
              <a:spcAft>
                <a:spcPts val="1200"/>
              </a:spcAft>
              <a:buFont typeface="Wingdings" pitchFamily="2" charset="2"/>
              <a:buChar char=""/>
            </a:pPr>
            <a:r>
              <a:rPr lang="ru-RU" sz="1800" b="0" i="1" dirty="0" smtClean="0">
                <a:solidFill>
                  <a:srgbClr val="006600"/>
                </a:solidFill>
              </a:rPr>
              <a:t>использовании нового микроорганизма-продуцента, устойчивого       к *****;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"/>
            </a:pPr>
            <a:r>
              <a:rPr lang="ru-RU" sz="1800" b="0" i="1" dirty="0" smtClean="0">
                <a:solidFill>
                  <a:srgbClr val="006600"/>
                </a:solidFill>
              </a:rPr>
              <a:t>применении принципиально новой технологической схемы получения ***** путём выделения из </a:t>
            </a:r>
            <a:r>
              <a:rPr lang="ru-RU" sz="1800" b="0" i="1" dirty="0" err="1" smtClean="0">
                <a:solidFill>
                  <a:srgbClr val="006600"/>
                </a:solidFill>
              </a:rPr>
              <a:t>культуральной</a:t>
            </a:r>
            <a:r>
              <a:rPr lang="ru-RU" sz="1800" b="0" i="1" dirty="0" smtClean="0">
                <a:solidFill>
                  <a:srgbClr val="006600"/>
                </a:solidFill>
              </a:rPr>
              <a:t> среды с использованием биполярных электродиализных мембран;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"/>
            </a:pPr>
            <a:r>
              <a:rPr lang="ru-RU" sz="1800" b="0" i="1" dirty="0" smtClean="0">
                <a:solidFill>
                  <a:srgbClr val="006600"/>
                </a:solidFill>
              </a:rPr>
              <a:t>разработке технологического оборудования каждой стадии процесса, в том числе разработке принципиально нового электролизёра с биполярными мембранами;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800" b="0" i="1" dirty="0" smtClean="0">
                <a:solidFill>
                  <a:srgbClr val="006600"/>
                </a:solidFill>
              </a:rPr>
              <a:t>разработке технологических условий проведения каждой стадии процесса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buNone/>
            </a:pPr>
            <a:endParaRPr lang="en-US" sz="1800" b="0" i="1" dirty="0">
              <a:solidFill>
                <a:srgbClr val="006600"/>
              </a:solidFill>
            </a:endParaRPr>
          </a:p>
        </p:txBody>
      </p:sp>
      <p:sp>
        <p:nvSpPr>
          <p:cNvPr id="25089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Научная новизна </a:t>
            </a:r>
            <a:r>
              <a:rPr lang="ru-RU" sz="3200" b="0" dirty="0" smtClean="0"/>
              <a:t>(примеры) </a:t>
            </a:r>
            <a:endParaRPr lang="en-US"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99592" y="1152525"/>
            <a:ext cx="8064896" cy="5444827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Преимущества по сравнению                                         с   имеющимися научными решениями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Основные вопросы: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0" dirty="0" smtClean="0"/>
              <a:t>Разработать лучше, чем приобрести готовое решение?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0" dirty="0" smtClean="0"/>
              <a:t>Потенциал </a:t>
            </a:r>
            <a:r>
              <a:rPr lang="ru-RU" sz="2000" b="0" dirty="0" err="1" smtClean="0"/>
              <a:t>импортозамещения</a:t>
            </a:r>
            <a:r>
              <a:rPr lang="ru-RU" sz="2000" b="0" dirty="0" smtClean="0"/>
              <a:t> и экспортные возможности?</a:t>
            </a:r>
            <a:endParaRPr lang="ru-RU" sz="2400" dirty="0" smtClean="0"/>
          </a:p>
          <a:p>
            <a:pPr algn="r">
              <a:buNone/>
            </a:pPr>
            <a:r>
              <a:rPr lang="ru-RU" sz="2400" dirty="0" smtClean="0"/>
              <a:t>Аналоги:</a:t>
            </a:r>
          </a:p>
          <a:p>
            <a:pPr algn="r"/>
            <a:r>
              <a:rPr lang="ru-RU" sz="2000" b="0" dirty="0" smtClean="0"/>
              <a:t>прямые </a:t>
            </a:r>
          </a:p>
          <a:p>
            <a:pPr algn="r"/>
            <a:r>
              <a:rPr lang="ru-RU" sz="2000" b="0" dirty="0" smtClean="0"/>
              <a:t>замещающие</a:t>
            </a:r>
          </a:p>
          <a:p>
            <a:pPr algn="r"/>
            <a:endParaRPr lang="ru-RU" sz="2000" b="0" dirty="0" smtClean="0"/>
          </a:p>
          <a:p>
            <a:r>
              <a:rPr lang="ru-RU" sz="2000" b="0" dirty="0" smtClean="0"/>
              <a:t>«если установлена новизна, аналогов нет»</a:t>
            </a:r>
          </a:p>
          <a:p>
            <a:r>
              <a:rPr lang="ru-RU" sz="2000" b="0" dirty="0" smtClean="0"/>
              <a:t>обобщенное сравнение</a:t>
            </a:r>
          </a:p>
          <a:p>
            <a:r>
              <a:rPr lang="ru-RU" sz="2000" b="0" dirty="0" smtClean="0"/>
              <a:t>сравнение с нарушением сопоставимости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b="0" i="1" dirty="0" smtClean="0">
              <a:solidFill>
                <a:srgbClr val="006600"/>
              </a:solidFill>
            </a:endParaRPr>
          </a:p>
          <a:p>
            <a:pPr>
              <a:buNone/>
            </a:pPr>
            <a:endParaRPr lang="ru-RU" sz="2400" b="0" i="1" dirty="0" smtClean="0">
              <a:solidFill>
                <a:srgbClr val="006600"/>
              </a:solidFill>
            </a:endParaRPr>
          </a:p>
          <a:p>
            <a:pPr>
              <a:buNone/>
            </a:pPr>
            <a:endParaRPr lang="en-US" sz="2400" b="0" i="1" dirty="0">
              <a:solidFill>
                <a:srgbClr val="006600"/>
              </a:solidFill>
            </a:endParaRPr>
          </a:p>
        </p:txBody>
      </p:sp>
      <p:sp>
        <p:nvSpPr>
          <p:cNvPr id="25089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Сравнение с аналогами</a:t>
            </a:r>
            <a:endParaRPr lang="en-US" sz="32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450912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428BB9">
                    <a:lumMod val="75000"/>
                  </a:srgbClr>
                </a:solidFill>
              </a:rPr>
              <a:t>Типовые ошибки:</a:t>
            </a:r>
            <a:endParaRPr lang="ru-RU" sz="2400" b="1" dirty="0">
              <a:solidFill>
                <a:srgbClr val="428BB9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3366"/>
                </a:solidFill>
              </a:rPr>
              <a:t>Необходимость НИОКР</a:t>
            </a:r>
            <a:endParaRPr lang="en-US" dirty="0"/>
          </a:p>
        </p:txBody>
      </p:sp>
      <p:sp>
        <p:nvSpPr>
          <p:cNvPr id="484357" name="AutoShape 5"/>
          <p:cNvSpPr>
            <a:spLocks noChangeArrowheads="1"/>
          </p:cNvSpPr>
          <p:nvPr/>
        </p:nvSpPr>
        <p:spPr bwMode="gray">
          <a:xfrm>
            <a:off x="5053013" y="2192338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>
                  <a:gamma/>
                  <a:tint val="7607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pic>
        <p:nvPicPr>
          <p:cNvPr id="484358" name="Picture 6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688" y="2243138"/>
            <a:ext cx="792162" cy="673100"/>
          </a:xfrm>
          <a:prstGeom prst="rect">
            <a:avLst/>
          </a:prstGeom>
          <a:noFill/>
        </p:spPr>
      </p:pic>
      <p:sp>
        <p:nvSpPr>
          <p:cNvPr id="484359" name="AutoShape 7"/>
          <p:cNvSpPr>
            <a:spLocks noChangeArrowheads="1"/>
          </p:cNvSpPr>
          <p:nvPr/>
        </p:nvSpPr>
        <p:spPr bwMode="gray">
          <a:xfrm>
            <a:off x="5056188" y="3519488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>
                  <a:gamma/>
                  <a:tint val="8000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pic>
        <p:nvPicPr>
          <p:cNvPr id="484360" name="Picture 8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513" y="3573463"/>
            <a:ext cx="793750" cy="673100"/>
          </a:xfrm>
          <a:prstGeom prst="rect">
            <a:avLst/>
          </a:prstGeom>
          <a:noFill/>
        </p:spPr>
      </p:pic>
      <p:sp>
        <p:nvSpPr>
          <p:cNvPr id="484361" name="AutoShape 9"/>
          <p:cNvSpPr>
            <a:spLocks noChangeArrowheads="1"/>
          </p:cNvSpPr>
          <p:nvPr/>
        </p:nvSpPr>
        <p:spPr bwMode="gray">
          <a:xfrm>
            <a:off x="5059363" y="4849813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>
                  <a:gamma/>
                  <a:tint val="8000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pic>
        <p:nvPicPr>
          <p:cNvPr id="484362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4925" y="4897438"/>
            <a:ext cx="792163" cy="673100"/>
          </a:xfrm>
          <a:prstGeom prst="rect">
            <a:avLst/>
          </a:prstGeo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612280" y="1958975"/>
            <a:ext cx="1879600" cy="1825625"/>
            <a:chOff x="2457" y="2000"/>
            <a:chExt cx="901" cy="888"/>
          </a:xfrm>
        </p:grpSpPr>
        <p:pic>
          <p:nvPicPr>
            <p:cNvPr id="484364" name="Picture 12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484365" name="Oval 13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0311D"/>
                </a:solidFill>
              </a:endParaRPr>
            </a:p>
          </p:txBody>
        </p:sp>
        <p:sp>
          <p:nvSpPr>
            <p:cNvPr id="484366" name="Freeform 14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30311D"/>
                </a:solidFill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4369" name="AutoShape 1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30311D"/>
                    </a:solidFill>
                  </a:endParaRPr>
                </a:p>
              </p:txBody>
            </p:sp>
            <p:sp>
              <p:nvSpPr>
                <p:cNvPr id="484370" name="AutoShape 1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30311D"/>
                    </a:solidFill>
                  </a:endParaRPr>
                </a:p>
              </p:txBody>
            </p:sp>
            <p:sp>
              <p:nvSpPr>
                <p:cNvPr id="484371" name="AutoShape 1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30311D"/>
                    </a:solidFill>
                  </a:endParaRPr>
                </a:p>
              </p:txBody>
            </p:sp>
            <p:sp>
              <p:nvSpPr>
                <p:cNvPr id="484372" name="AutoShape 2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30311D"/>
                    </a:solidFill>
                  </a:endParaRPr>
                </a:p>
              </p:txBody>
            </p:sp>
          </p:grp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4374" name="AutoShape 2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30311D"/>
                    </a:solidFill>
                  </a:endParaRPr>
                </a:p>
              </p:txBody>
            </p:sp>
            <p:sp>
              <p:nvSpPr>
                <p:cNvPr id="484375" name="AutoShape 2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30311D"/>
                    </a:solidFill>
                  </a:endParaRPr>
                </a:p>
              </p:txBody>
            </p:sp>
            <p:sp>
              <p:nvSpPr>
                <p:cNvPr id="484376" name="AutoShape 2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30311D"/>
                    </a:solidFill>
                  </a:endParaRPr>
                </a:p>
              </p:txBody>
            </p:sp>
            <p:sp>
              <p:nvSpPr>
                <p:cNvPr id="484377" name="AutoShape 2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30311D"/>
                    </a:solidFill>
                  </a:endParaRPr>
                </a:p>
              </p:txBody>
            </p:sp>
          </p:grp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619672" y="4314825"/>
            <a:ext cx="1879600" cy="1825625"/>
            <a:chOff x="2457" y="2000"/>
            <a:chExt cx="901" cy="888"/>
          </a:xfrm>
        </p:grpSpPr>
        <p:pic>
          <p:nvPicPr>
            <p:cNvPr id="484379" name="Picture 27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484380" name="Oval 28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30311D"/>
                </a:solidFill>
              </a:endParaRPr>
            </a:p>
          </p:txBody>
        </p:sp>
        <p:sp>
          <p:nvSpPr>
            <p:cNvPr id="484381" name="Freeform 29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30311D"/>
                </a:solidFill>
              </a:endParaRPr>
            </a:p>
          </p:txBody>
        </p:sp>
        <p:grpSp>
          <p:nvGrpSpPr>
            <p:cNvPr id="7" name="Group 30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4384" name="AutoShape 3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30311D"/>
                    </a:solidFill>
                  </a:endParaRPr>
                </a:p>
              </p:txBody>
            </p:sp>
            <p:sp>
              <p:nvSpPr>
                <p:cNvPr id="484385" name="AutoShape 3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30311D"/>
                    </a:solidFill>
                  </a:endParaRPr>
                </a:p>
              </p:txBody>
            </p:sp>
            <p:sp>
              <p:nvSpPr>
                <p:cNvPr id="484386" name="AutoShape 3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30311D"/>
                    </a:solidFill>
                  </a:endParaRPr>
                </a:p>
              </p:txBody>
            </p:sp>
            <p:sp>
              <p:nvSpPr>
                <p:cNvPr id="484387" name="AutoShape 3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30311D"/>
                    </a:solidFill>
                  </a:endParaRPr>
                </a:p>
              </p:txBody>
            </p:sp>
          </p:grpSp>
          <p:grpSp>
            <p:nvGrpSpPr>
              <p:cNvPr id="9" name="Group 3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4389" name="AutoShape 3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30311D"/>
                    </a:solidFill>
                  </a:endParaRPr>
                </a:p>
              </p:txBody>
            </p:sp>
            <p:sp>
              <p:nvSpPr>
                <p:cNvPr id="484390" name="AutoShape 3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30311D"/>
                    </a:solidFill>
                  </a:endParaRPr>
                </a:p>
              </p:txBody>
            </p:sp>
            <p:sp>
              <p:nvSpPr>
                <p:cNvPr id="484391" name="AutoShape 3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30311D"/>
                    </a:solidFill>
                  </a:endParaRPr>
                </a:p>
              </p:txBody>
            </p:sp>
            <p:sp>
              <p:nvSpPr>
                <p:cNvPr id="484392" name="AutoShape 4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>
                    <a:solidFill>
                      <a:srgbClr val="30311D"/>
                    </a:solidFill>
                  </a:endParaRPr>
                </a:p>
              </p:txBody>
            </p:sp>
          </p:grpSp>
        </p:grpSp>
      </p:grpSp>
      <p:sp>
        <p:nvSpPr>
          <p:cNvPr id="484393" name="Rectangle 41"/>
          <p:cNvSpPr>
            <a:spLocks noChangeArrowheads="1"/>
          </p:cNvSpPr>
          <p:nvPr/>
        </p:nvSpPr>
        <p:spPr bwMode="white">
          <a:xfrm>
            <a:off x="5076056" y="3717032"/>
            <a:ext cx="3672408" cy="65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FEFFFF"/>
                </a:solidFill>
              </a:rPr>
              <a:t>Проводимые НИОКР – последний шаг до коммерциализации</a:t>
            </a:r>
            <a:endParaRPr lang="en-US" sz="1600" b="1" dirty="0">
              <a:solidFill>
                <a:srgbClr val="FEFFFF"/>
              </a:solidFill>
            </a:endParaRPr>
          </a:p>
        </p:txBody>
      </p:sp>
      <p:sp>
        <p:nvSpPr>
          <p:cNvPr id="484394" name="Rectangle 42"/>
          <p:cNvSpPr>
            <a:spLocks noChangeArrowheads="1"/>
          </p:cNvSpPr>
          <p:nvPr/>
        </p:nvSpPr>
        <p:spPr bwMode="white">
          <a:xfrm>
            <a:off x="5250631" y="2492896"/>
            <a:ext cx="3425825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Расшифровка роли НИОКР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84395" name="Rectangle 43"/>
          <p:cNvSpPr>
            <a:spLocks noChangeArrowheads="1"/>
          </p:cNvSpPr>
          <p:nvPr/>
        </p:nvSpPr>
        <p:spPr bwMode="white">
          <a:xfrm>
            <a:off x="5148064" y="5164508"/>
            <a:ext cx="3672408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Расшифровка состава НИОКР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84396" name="Text Box 44"/>
          <p:cNvSpPr txBox="1">
            <a:spLocks noChangeArrowheads="1"/>
          </p:cNvSpPr>
          <p:nvPr/>
        </p:nvSpPr>
        <p:spPr bwMode="auto">
          <a:xfrm>
            <a:off x="1586880" y="2639036"/>
            <a:ext cx="1905000" cy="57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000" dirty="0" smtClean="0">
                <a:solidFill>
                  <a:srgbClr val="3031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Проблема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000" dirty="0" smtClean="0">
                <a:solidFill>
                  <a:srgbClr val="3031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3031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Потребителя</a:t>
            </a:r>
            <a:endParaRPr lang="en-US" sz="2000" b="1" dirty="0">
              <a:solidFill>
                <a:srgbClr val="3031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4397" name="Text Box 45"/>
          <p:cNvSpPr txBox="1">
            <a:spLocks noChangeArrowheads="1"/>
          </p:cNvSpPr>
          <p:nvPr/>
        </p:nvSpPr>
        <p:spPr bwMode="auto">
          <a:xfrm>
            <a:off x="1586880" y="4922838"/>
            <a:ext cx="1905000" cy="57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000" dirty="0" smtClean="0">
                <a:solidFill>
                  <a:srgbClr val="3031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Проблема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000" dirty="0" smtClean="0">
                <a:solidFill>
                  <a:srgbClr val="3031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3031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Инициатора</a:t>
            </a:r>
            <a:endParaRPr lang="en-US" sz="2000" b="1" dirty="0">
              <a:solidFill>
                <a:srgbClr val="3031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4399" name="Freeform 47"/>
          <p:cNvSpPr>
            <a:spLocks/>
          </p:cNvSpPr>
          <p:nvPr/>
        </p:nvSpPr>
        <p:spPr bwMode="invGray">
          <a:xfrm rot="16200000">
            <a:off x="3664745" y="4856956"/>
            <a:ext cx="1624012" cy="968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484400" name="Freeform 48"/>
          <p:cNvSpPr>
            <a:spLocks/>
          </p:cNvSpPr>
          <p:nvPr/>
        </p:nvSpPr>
        <p:spPr bwMode="invGray">
          <a:xfrm rot="16200000">
            <a:off x="4231481" y="3509170"/>
            <a:ext cx="314325" cy="1096962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sp>
        <p:nvSpPr>
          <p:cNvPr id="484401" name="Freeform 49"/>
          <p:cNvSpPr>
            <a:spLocks/>
          </p:cNvSpPr>
          <p:nvPr/>
        </p:nvSpPr>
        <p:spPr bwMode="invGray">
          <a:xfrm rot="16200000" flipH="1">
            <a:off x="3625056" y="2293144"/>
            <a:ext cx="1624013" cy="968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Необходимость НИОКР.jpg"/>
          <p:cNvPicPr/>
          <p:nvPr/>
        </p:nvPicPr>
        <p:blipFill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lum bright="26000" contrast="2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1" name="Содержимое 10" descr="Lenin_finlandski_fu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615478" flipH="1">
            <a:off x="1622869" y="1857335"/>
            <a:ext cx="2068172" cy="3456384"/>
          </a:xfrm>
        </p:spPr>
      </p:pic>
      <p:sp>
        <p:nvSpPr>
          <p:cNvPr id="12" name="AutoShape 7"/>
          <p:cNvSpPr>
            <a:spLocks noChangeArrowheads="1"/>
          </p:cNvSpPr>
          <p:nvPr/>
        </p:nvSpPr>
        <p:spPr bwMode="gray">
          <a:xfrm rot="21245059">
            <a:off x="5056188" y="3519488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  <p:pic>
        <p:nvPicPr>
          <p:cNvPr id="13" name="Picture 8" descr="Pictur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29540">
            <a:off x="5109951" y="3757765"/>
            <a:ext cx="793750" cy="673100"/>
          </a:xfrm>
          <a:prstGeom prst="rect">
            <a:avLst/>
          </a:prstGeom>
          <a:noFill/>
        </p:spPr>
      </p:pic>
      <p:sp>
        <p:nvSpPr>
          <p:cNvPr id="14" name="Rectangle 41"/>
          <p:cNvSpPr>
            <a:spLocks noChangeArrowheads="1"/>
          </p:cNvSpPr>
          <p:nvPr/>
        </p:nvSpPr>
        <p:spPr bwMode="white">
          <a:xfrm>
            <a:off x="5076056" y="3717032"/>
            <a:ext cx="3672408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FEFFFF"/>
                </a:solidFill>
              </a:rPr>
              <a:t> «НИОКР, товарищи, нужны стране, как воздух!» </a:t>
            </a:r>
            <a:endParaRPr lang="en-US" sz="1600" b="1" dirty="0">
              <a:solidFill>
                <a:srgbClr val="FEFFFF"/>
              </a:solidFill>
            </a:endParaRPr>
          </a:p>
        </p:txBody>
      </p:sp>
      <p:sp>
        <p:nvSpPr>
          <p:cNvPr id="8" name="Freeform 48"/>
          <p:cNvSpPr>
            <a:spLocks/>
          </p:cNvSpPr>
          <p:nvPr/>
        </p:nvSpPr>
        <p:spPr bwMode="invGray">
          <a:xfrm rot="16200000">
            <a:off x="4099223" y="3515444"/>
            <a:ext cx="314325" cy="1096962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FF0000">
              <a:alpha val="72000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>
              <a:solidFill>
                <a:srgbClr val="3031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99592" y="1152525"/>
            <a:ext cx="8136904" cy="5444827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Критерий оценки: </a:t>
            </a:r>
            <a:r>
              <a:rPr lang="ru-RU" sz="2400" b="0" dirty="0" smtClean="0"/>
              <a:t>Наличие и использование</a:t>
            </a:r>
          </a:p>
          <a:p>
            <a:pPr>
              <a:buNone/>
            </a:pPr>
            <a:r>
              <a:rPr lang="ru-RU" sz="2400" b="0" dirty="0" smtClean="0"/>
              <a:t>                                 интеллектуальной собственности   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800" dirty="0" smtClean="0"/>
              <a:t>Необходимая информация:</a:t>
            </a:r>
          </a:p>
          <a:p>
            <a:pPr>
              <a:buNone/>
            </a:pPr>
            <a:endParaRPr lang="ru-RU" sz="2400" dirty="0" smtClean="0"/>
          </a:p>
          <a:p>
            <a:pPr>
              <a:spcAft>
                <a:spcPts val="1200"/>
              </a:spcAft>
            </a:pPr>
            <a:r>
              <a:rPr lang="ru-RU" sz="2400" b="0" dirty="0" smtClean="0"/>
              <a:t>планируемые действия (требования) по защите наработанных  научно-технических результатов,</a:t>
            </a:r>
          </a:p>
          <a:p>
            <a:pPr>
              <a:spcAft>
                <a:spcPts val="1200"/>
              </a:spcAft>
            </a:pPr>
            <a:r>
              <a:rPr lang="ru-RU" sz="2400" b="0" dirty="0" smtClean="0"/>
              <a:t>форма передачи Инициатору ИС</a:t>
            </a:r>
          </a:p>
          <a:p>
            <a:r>
              <a:rPr lang="ru-RU" sz="2400" b="0" dirty="0" smtClean="0"/>
              <a:t>размер и форма оплаты передаваемой ИС</a:t>
            </a:r>
          </a:p>
          <a:p>
            <a:pPr>
              <a:spcBef>
                <a:spcPts val="1800"/>
              </a:spcBef>
            </a:pPr>
            <a:r>
              <a:rPr lang="ru-RU" sz="2400" b="0" i="1" dirty="0" smtClean="0"/>
              <a:t>наличие у Инициатора интеллектуальной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0" i="1" dirty="0" smtClean="0"/>
              <a:t>    собственности по тематике проекта </a:t>
            </a:r>
          </a:p>
          <a:p>
            <a:endParaRPr lang="ru-RU" sz="2400" b="0" dirty="0" smtClean="0"/>
          </a:p>
          <a:p>
            <a:pPr>
              <a:buNone/>
            </a:pPr>
            <a:endParaRPr lang="ru-RU" sz="2400" b="0" i="1" dirty="0" smtClean="0">
              <a:solidFill>
                <a:srgbClr val="006600"/>
              </a:solidFill>
            </a:endParaRPr>
          </a:p>
          <a:p>
            <a:pPr>
              <a:buNone/>
            </a:pPr>
            <a:endParaRPr lang="ru-RU" sz="2400" b="0" i="1" dirty="0" smtClean="0">
              <a:solidFill>
                <a:srgbClr val="006600"/>
              </a:solidFill>
            </a:endParaRPr>
          </a:p>
          <a:p>
            <a:pPr>
              <a:buNone/>
            </a:pPr>
            <a:endParaRPr lang="en-US" sz="2400" b="0" i="1" dirty="0">
              <a:solidFill>
                <a:srgbClr val="006600"/>
              </a:solidFill>
            </a:endParaRPr>
          </a:p>
        </p:txBody>
      </p:sp>
      <p:sp>
        <p:nvSpPr>
          <p:cNvPr id="25089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Интеллектуальная </a:t>
            </a:r>
            <a:br>
              <a:rPr lang="ru-RU" sz="3200" dirty="0" smtClean="0"/>
            </a:br>
            <a:r>
              <a:rPr lang="ru-RU" sz="3200" dirty="0" smtClean="0"/>
              <a:t>собственность</a:t>
            </a:r>
            <a:endParaRPr lang="en-US"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99592" y="1152525"/>
            <a:ext cx="8136904" cy="5444827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Ключевые вопросы: </a:t>
            </a:r>
          </a:p>
          <a:p>
            <a:pPr>
              <a:buNone/>
            </a:pPr>
            <a:r>
              <a:rPr lang="ru-RU" sz="2800" b="0" dirty="0" smtClean="0"/>
              <a:t>(стадия сбора заинтересованностей)</a:t>
            </a:r>
            <a:r>
              <a:rPr lang="ru-RU" sz="2800" dirty="0" smtClean="0"/>
              <a:t>:</a:t>
            </a:r>
          </a:p>
          <a:p>
            <a:r>
              <a:rPr lang="ru-RU" sz="2000" b="0" dirty="0" smtClean="0"/>
              <a:t>насколько охраняются имеющиеся н.- т. результаты?</a:t>
            </a:r>
          </a:p>
          <a:p>
            <a:r>
              <a:rPr lang="ru-RU" sz="2000" b="0" dirty="0" smtClean="0"/>
              <a:t>кому именно принадлежат права на ИС, используемую в </a:t>
            </a:r>
            <a:r>
              <a:rPr lang="ru-RU" sz="2000" i="1" dirty="0" smtClean="0"/>
              <a:t>данном</a:t>
            </a:r>
            <a:r>
              <a:rPr lang="ru-RU" sz="2000" b="0" dirty="0" smtClean="0"/>
              <a:t> проекте?</a:t>
            </a:r>
          </a:p>
          <a:p>
            <a:r>
              <a:rPr lang="ru-RU" sz="2000" b="0" dirty="0" smtClean="0"/>
              <a:t>насколько </a:t>
            </a:r>
            <a:r>
              <a:rPr lang="ru-RU" sz="2000" b="0" dirty="0" err="1" smtClean="0"/>
              <a:t>охраноспособен</a:t>
            </a:r>
            <a:r>
              <a:rPr lang="ru-RU" sz="2000" b="0" dirty="0" smtClean="0"/>
              <a:t> запланированный результат НИОКР?</a:t>
            </a:r>
          </a:p>
          <a:p>
            <a:r>
              <a:rPr lang="ru-RU" sz="2000" b="0" dirty="0" err="1" smtClean="0"/>
              <a:t>коммерциализуемость</a:t>
            </a:r>
            <a:r>
              <a:rPr lang="ru-RU" sz="2000" b="0" dirty="0" smtClean="0"/>
              <a:t> результатов (вид лицензии) – только Инициатор или МИП также?</a:t>
            </a:r>
          </a:p>
          <a:p>
            <a:r>
              <a:rPr lang="ru-RU" sz="2000" b="0" dirty="0" smtClean="0"/>
              <a:t>вид и характер платежей при передаче – возможности и намерения Инициатора</a:t>
            </a:r>
          </a:p>
          <a:p>
            <a:r>
              <a:rPr lang="ru-RU" sz="2000" b="0" dirty="0" smtClean="0"/>
              <a:t>наличие в КП и смете проекта соответствующих работ и затрат</a:t>
            </a:r>
          </a:p>
          <a:p>
            <a:r>
              <a:rPr lang="ru-RU" sz="2000" b="0" dirty="0" smtClean="0"/>
              <a:t>наличие в прогнозе движения денежных средств предусмотренных платежей по оплате ИС в пользу МИП   </a:t>
            </a:r>
          </a:p>
          <a:p>
            <a:pPr>
              <a:buNone/>
            </a:pPr>
            <a:r>
              <a:rPr lang="ru-RU" sz="2000" b="0" dirty="0" smtClean="0"/>
              <a:t>      </a:t>
            </a:r>
          </a:p>
          <a:p>
            <a:pPr>
              <a:buNone/>
            </a:pPr>
            <a:endParaRPr lang="ru-RU" sz="2400" b="0" i="1" dirty="0" smtClean="0">
              <a:solidFill>
                <a:srgbClr val="006600"/>
              </a:solidFill>
            </a:endParaRPr>
          </a:p>
          <a:p>
            <a:pPr>
              <a:buNone/>
            </a:pPr>
            <a:endParaRPr lang="ru-RU" sz="2400" b="0" i="1" dirty="0" smtClean="0">
              <a:solidFill>
                <a:srgbClr val="006600"/>
              </a:solidFill>
            </a:endParaRPr>
          </a:p>
          <a:p>
            <a:pPr>
              <a:buNone/>
            </a:pPr>
            <a:endParaRPr lang="en-US" sz="2400" b="0" i="1" dirty="0">
              <a:solidFill>
                <a:srgbClr val="006600"/>
              </a:solidFill>
            </a:endParaRPr>
          </a:p>
        </p:txBody>
      </p:sp>
      <p:sp>
        <p:nvSpPr>
          <p:cNvPr id="25089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Интеллектуальная </a:t>
            </a:r>
            <a:br>
              <a:rPr lang="ru-RU" sz="3200" dirty="0" smtClean="0"/>
            </a:br>
            <a:r>
              <a:rPr lang="ru-RU" sz="3200" dirty="0" smtClean="0"/>
              <a:t>собственность</a:t>
            </a:r>
            <a:endParaRPr lang="en-US"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99592" y="1152525"/>
            <a:ext cx="8136904" cy="5444827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Типичные ошибки:</a:t>
            </a:r>
          </a:p>
          <a:p>
            <a:r>
              <a:rPr lang="ru-RU" sz="2000" b="0" dirty="0" smtClean="0"/>
              <a:t>ограничение будущих взаиморасчетов формулировкой                 проекта Соглашения</a:t>
            </a:r>
          </a:p>
          <a:p>
            <a:r>
              <a:rPr lang="ru-RU" sz="2000" b="0" dirty="0" smtClean="0"/>
              <a:t>самоочевидные формулировки (права будут принадлежать МИП, «необходимо обеспечить патентную чистоту в отношение РФ»)</a:t>
            </a:r>
          </a:p>
          <a:p>
            <a:r>
              <a:rPr lang="ru-RU" sz="2000" b="0" dirty="0" smtClean="0"/>
              <a:t>указание заявок в качестве охранных документов</a:t>
            </a:r>
          </a:p>
          <a:p>
            <a:r>
              <a:rPr lang="ru-RU" sz="2000" b="0" dirty="0" smtClean="0"/>
              <a:t>недоучет сроков получения охранных документов</a:t>
            </a:r>
          </a:p>
          <a:p>
            <a:r>
              <a:rPr lang="ru-RU" sz="2000" b="0" dirty="0" smtClean="0"/>
              <a:t>подмена получения охранных документов проведением патентного поиска </a:t>
            </a:r>
          </a:p>
          <a:p>
            <a:pPr>
              <a:buNone/>
            </a:pPr>
            <a:endParaRPr lang="ru-RU" sz="2000" b="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0" dirty="0" smtClean="0"/>
              <a:t>      </a:t>
            </a:r>
          </a:p>
          <a:p>
            <a:pPr>
              <a:buNone/>
            </a:pPr>
            <a:endParaRPr lang="ru-RU" sz="2400" b="0" i="1" dirty="0" smtClean="0">
              <a:solidFill>
                <a:srgbClr val="006600"/>
              </a:solidFill>
            </a:endParaRPr>
          </a:p>
          <a:p>
            <a:pPr>
              <a:buNone/>
            </a:pPr>
            <a:endParaRPr lang="ru-RU" sz="2400" b="0" i="1" dirty="0" smtClean="0">
              <a:solidFill>
                <a:srgbClr val="006600"/>
              </a:solidFill>
            </a:endParaRPr>
          </a:p>
          <a:p>
            <a:pPr>
              <a:buNone/>
            </a:pPr>
            <a:endParaRPr lang="en-US" sz="2400" b="0" i="1" dirty="0">
              <a:solidFill>
                <a:srgbClr val="006600"/>
              </a:solidFill>
            </a:endParaRPr>
          </a:p>
        </p:txBody>
      </p:sp>
      <p:sp>
        <p:nvSpPr>
          <p:cNvPr id="25089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Интеллектуальная </a:t>
            </a:r>
            <a:br>
              <a:rPr lang="ru-RU" sz="3200" dirty="0" smtClean="0"/>
            </a:br>
            <a:r>
              <a:rPr lang="ru-RU" sz="3200" dirty="0" smtClean="0"/>
              <a:t>собственность</a:t>
            </a:r>
            <a:endParaRPr lang="en-US"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«Ноу-хау» как инструмент ИС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1268760"/>
            <a:ext cx="7961312" cy="536098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>
              <a:buFontTx/>
              <a:buNone/>
            </a:pPr>
            <a:r>
              <a:rPr lang="ru-RU" sz="2800" u="sng" dirty="0" smtClean="0"/>
              <a:t>Режим коммерческой тайны вводится </a:t>
            </a:r>
            <a:r>
              <a:rPr lang="ru-RU" sz="2800" b="1" u="sng" dirty="0" smtClean="0"/>
              <a:t>приказом</a:t>
            </a:r>
          </a:p>
          <a:p>
            <a:r>
              <a:rPr lang="ru-RU" sz="2800" b="0" dirty="0" smtClean="0"/>
              <a:t>перечень информации (объектов)</a:t>
            </a:r>
          </a:p>
          <a:p>
            <a:r>
              <a:rPr lang="ru-RU" sz="2800" b="0" dirty="0" smtClean="0"/>
              <a:t>перечень допущенных лиц </a:t>
            </a:r>
          </a:p>
          <a:p>
            <a:r>
              <a:rPr lang="ru-RU" sz="2800" b="0" dirty="0" smtClean="0"/>
              <a:t>положение о конфиденциальности</a:t>
            </a:r>
          </a:p>
          <a:p>
            <a:r>
              <a:rPr lang="ru-RU" sz="2800" b="0" dirty="0" smtClean="0"/>
              <a:t>приложение к трудовым договорам и должностные инструкции</a:t>
            </a:r>
          </a:p>
          <a:p>
            <a:r>
              <a:rPr lang="ru-RU" sz="2800" b="0" dirty="0" smtClean="0"/>
              <a:t>нанесение грифа на носители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7273925" cy="50800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Программа «Кооперация». </a:t>
            </a:r>
            <a:br>
              <a:rPr lang="ru-RU" sz="3200" b="1" dirty="0" smtClean="0"/>
            </a:br>
            <a:r>
              <a:rPr lang="ru-RU" sz="3200" b="1" dirty="0" smtClean="0"/>
              <a:t>Общие положения</a:t>
            </a:r>
            <a:r>
              <a:rPr lang="ru-RU" sz="3200" dirty="0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19" y="1412776"/>
            <a:ext cx="8065269" cy="410527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Инициаторы  -  крупные российские компании,  располагающие сбытовой сетью для успешной коммерциализации результатов НИОКР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Инициатор одновременно может подать не более двух заявок с Техническим заданием на выполнение НИОКР в рамках Программы (2 Проекта)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Финансирование предоставляется МИП по результатам конкурсного отбора</a:t>
            </a:r>
          </a:p>
          <a:p>
            <a:pPr>
              <a:spcAft>
                <a:spcPts val="800"/>
              </a:spcAft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ru-RU" sz="2400" b="1" dirty="0" smtClean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2400" b="1" dirty="0" smtClean="0"/>
              <a:t>   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Т</a:t>
            </a:r>
            <a:r>
              <a:rPr lang="ru-RU" sz="3200" b="1" dirty="0" smtClean="0"/>
              <a:t>ехнические характеристики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1268760"/>
            <a:ext cx="8177658" cy="53609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Обоснованность технических характеристик новой продукции в сравнении с характеристиками аналогов (в т.ч. мировых)</a:t>
            </a:r>
          </a:p>
          <a:p>
            <a:pPr algn="ctr">
              <a:buNone/>
            </a:pPr>
            <a:r>
              <a:rPr lang="ru-RU" sz="2400" dirty="0" smtClean="0"/>
              <a:t>Варианты обоснования:</a:t>
            </a:r>
          </a:p>
          <a:p>
            <a:pPr>
              <a:buNone/>
            </a:pPr>
            <a:r>
              <a:rPr lang="ru-RU" sz="2000" b="0" dirty="0" smtClean="0"/>
              <a:t>экспериментальным путем,  расчетным путем, на основании</a:t>
            </a:r>
          </a:p>
          <a:p>
            <a:pPr>
              <a:buNone/>
            </a:pPr>
            <a:r>
              <a:rPr lang="ru-RU" sz="2000" b="0" dirty="0" smtClean="0"/>
              <a:t>стандартов (требуемые), на основании опубликованных данных </a:t>
            </a:r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r>
              <a:rPr lang="ru-RU" sz="2400" dirty="0" smtClean="0"/>
              <a:t>Основные недочеты</a:t>
            </a:r>
            <a:r>
              <a:rPr lang="ru-RU" sz="2400" b="0" dirty="0" smtClean="0"/>
              <a:t>:</a:t>
            </a:r>
          </a:p>
          <a:p>
            <a:r>
              <a:rPr lang="ru-RU" sz="2000" b="0" dirty="0" smtClean="0"/>
              <a:t>подмена характеристик функциональными возможностями (требованиями)</a:t>
            </a:r>
          </a:p>
          <a:p>
            <a:r>
              <a:rPr lang="ru-RU" sz="2000" b="0" dirty="0" smtClean="0"/>
              <a:t>отсутствие сравнительного анализа</a:t>
            </a:r>
          </a:p>
          <a:p>
            <a:r>
              <a:rPr lang="ru-RU" sz="2000" b="0" dirty="0" smtClean="0"/>
              <a:t>сравнение в обобщенном виде, без параметров</a:t>
            </a:r>
          </a:p>
          <a:p>
            <a:r>
              <a:rPr lang="ru-RU" sz="2000" b="0" dirty="0" smtClean="0"/>
              <a:t>отсутствие обоснования параметров</a:t>
            </a:r>
          </a:p>
          <a:p>
            <a:r>
              <a:rPr lang="ru-RU" sz="2000" b="0" dirty="0" smtClean="0"/>
              <a:t>характеристики относятся не к тому объекту</a:t>
            </a:r>
          </a:p>
          <a:p>
            <a:pPr>
              <a:buNone/>
            </a:pPr>
            <a:endParaRPr lang="ru-RU" sz="24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99592" y="1152525"/>
            <a:ext cx="8244408" cy="5444827"/>
          </a:xfrm>
        </p:spPr>
        <p:txBody>
          <a:bodyPr/>
          <a:lstStyle/>
          <a:p>
            <a:pPr>
              <a:buClr>
                <a:schemeClr val="accent2"/>
              </a:buClr>
            </a:pPr>
            <a:endParaRPr lang="ru-RU" sz="2400" b="0" dirty="0" smtClean="0"/>
          </a:p>
          <a:p>
            <a:pPr>
              <a:spcBef>
                <a:spcPts val="0"/>
              </a:spcBef>
              <a:buClr>
                <a:schemeClr val="accent2"/>
              </a:buClr>
              <a:buNone/>
            </a:pPr>
            <a:r>
              <a:rPr lang="ru-RU" sz="2400" b="0" i="1" dirty="0" smtClean="0">
                <a:solidFill>
                  <a:srgbClr val="C00000"/>
                </a:solidFill>
              </a:rPr>
              <a:t>«В результате работ должно появиться изделие более высокого уровня с расширенными функциями, изложенными в </a:t>
            </a:r>
            <a:r>
              <a:rPr lang="ru-RU" sz="2400" b="0" i="1" dirty="0" err="1" smtClean="0">
                <a:solidFill>
                  <a:srgbClr val="C00000"/>
                </a:solidFill>
              </a:rPr>
              <a:t>п</a:t>
            </a:r>
            <a:r>
              <a:rPr lang="ru-RU" sz="2400" b="0" i="1" dirty="0" smtClean="0">
                <a:solidFill>
                  <a:srgbClr val="C00000"/>
                </a:solidFill>
              </a:rPr>
              <a:t> 2.2 настоящего ТЭО»</a:t>
            </a:r>
          </a:p>
          <a:p>
            <a:pPr>
              <a:spcBef>
                <a:spcPts val="0"/>
              </a:spcBef>
              <a:buClr>
                <a:schemeClr val="accent2"/>
              </a:buClr>
              <a:buNone/>
            </a:pPr>
            <a:endParaRPr lang="ru-RU" sz="2400" b="0" i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Clr>
                <a:schemeClr val="accent2"/>
              </a:buClr>
              <a:buNone/>
            </a:pPr>
            <a:r>
              <a:rPr lang="ru-RU" sz="2400" b="0" i="1" dirty="0" smtClean="0">
                <a:solidFill>
                  <a:srgbClr val="C00000"/>
                </a:solidFill>
              </a:rPr>
              <a:t>«…Характеристики разрабатываемых систем должны соответствовать или превосходить характеристики систем зарубежных аналогов»</a:t>
            </a:r>
          </a:p>
          <a:p>
            <a:pPr>
              <a:spcBef>
                <a:spcPts val="0"/>
              </a:spcBef>
              <a:buClr>
                <a:schemeClr val="accent2"/>
              </a:buClr>
              <a:buNone/>
            </a:pPr>
            <a:endParaRPr lang="ru-RU" sz="2400" b="0" i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Clr>
                <a:schemeClr val="accent2"/>
              </a:buClr>
              <a:buNone/>
            </a:pPr>
            <a:r>
              <a:rPr lang="ru-RU" sz="2400" b="0" i="1" dirty="0" smtClean="0">
                <a:solidFill>
                  <a:srgbClr val="C00000"/>
                </a:solidFill>
              </a:rPr>
              <a:t>«…Закупаемое по очень высоким  ценам  зарубежное оборудование </a:t>
            </a:r>
            <a:r>
              <a:rPr lang="en-US" sz="2400" b="0" i="1" dirty="0" smtClean="0">
                <a:solidFill>
                  <a:srgbClr val="C00000"/>
                </a:solidFill>
              </a:rPr>
              <a:t>&lt;</a:t>
            </a:r>
            <a:r>
              <a:rPr lang="ru-RU" sz="2400" b="0" i="1" dirty="0" smtClean="0">
                <a:solidFill>
                  <a:srgbClr val="C00000"/>
                </a:solidFill>
              </a:rPr>
              <a:t>….</a:t>
            </a:r>
            <a:r>
              <a:rPr lang="en-US" sz="2400" b="0" i="1" dirty="0" smtClean="0">
                <a:solidFill>
                  <a:srgbClr val="C00000"/>
                </a:solidFill>
              </a:rPr>
              <a:t>&gt;</a:t>
            </a:r>
            <a:r>
              <a:rPr lang="ru-RU" sz="2400" b="0" i="1" dirty="0" smtClean="0">
                <a:solidFill>
                  <a:srgbClr val="C00000"/>
                </a:solidFill>
              </a:rPr>
              <a:t> в условиях России работает неудовлетворительно и требует значительных дотаций из бюджета при его эксплуатации»</a:t>
            </a:r>
          </a:p>
          <a:p>
            <a:pPr>
              <a:buClr>
                <a:schemeClr val="accent2"/>
              </a:buClr>
              <a:buNone/>
            </a:pPr>
            <a:endParaRPr lang="ru-RU" sz="2400" b="0" i="1" dirty="0" smtClean="0">
              <a:solidFill>
                <a:srgbClr val="C00000"/>
              </a:solidFill>
            </a:endParaRPr>
          </a:p>
          <a:p>
            <a:pPr>
              <a:buClr>
                <a:schemeClr val="accent2"/>
              </a:buClr>
              <a:buNone/>
            </a:pPr>
            <a:endParaRPr lang="ru-RU" sz="2400" b="0" i="1" dirty="0" smtClean="0">
              <a:solidFill>
                <a:srgbClr val="C00000"/>
              </a:solidFill>
            </a:endParaRPr>
          </a:p>
          <a:p>
            <a:pPr>
              <a:buClr>
                <a:schemeClr val="accent2"/>
              </a:buClr>
              <a:buNone/>
            </a:pPr>
            <a:endParaRPr lang="en-US" sz="1800" b="0" i="1" dirty="0"/>
          </a:p>
        </p:txBody>
      </p:sp>
      <p:sp>
        <p:nvSpPr>
          <p:cNvPr id="250899" name="Rectangle 19"/>
          <p:cNvSpPr>
            <a:spLocks noGrp="1" noChangeArrowheads="1"/>
          </p:cNvSpPr>
          <p:nvPr>
            <p:ph type="title"/>
          </p:nvPr>
        </p:nvSpPr>
        <p:spPr>
          <a:xfrm>
            <a:off x="1039360" y="41499"/>
            <a:ext cx="7958137" cy="1011237"/>
          </a:xfrm>
        </p:spPr>
        <p:txBody>
          <a:bodyPr/>
          <a:lstStyle/>
          <a:p>
            <a:r>
              <a:rPr lang="ru-RU" sz="3200" dirty="0" smtClean="0"/>
              <a:t>Технические характеристики </a:t>
            </a:r>
            <a:br>
              <a:rPr lang="ru-RU" sz="3200" dirty="0" smtClean="0"/>
            </a:br>
            <a:r>
              <a:rPr lang="ru-RU" sz="3200" dirty="0" smtClean="0"/>
              <a:t>                                     </a:t>
            </a:r>
            <a:r>
              <a:rPr lang="ru-RU" sz="2800" b="0" dirty="0" smtClean="0"/>
              <a:t>(примеры) </a:t>
            </a:r>
            <a:endParaRPr lang="en-US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99592" y="1152525"/>
            <a:ext cx="8136904" cy="5444827"/>
          </a:xfrm>
        </p:spPr>
        <p:txBody>
          <a:bodyPr>
            <a:normAutofit/>
          </a:bodyPr>
          <a:lstStyle/>
          <a:p>
            <a:pPr indent="-39600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ru-RU" sz="2000" b="0" i="1" dirty="0" smtClean="0">
                <a:solidFill>
                  <a:srgbClr val="006600"/>
                </a:solidFill>
              </a:rPr>
              <a:t>«Индикатором мирового уровня в отрасли являются </a:t>
            </a:r>
            <a:r>
              <a:rPr lang="ru-RU" sz="2000" b="0" i="1" dirty="0" err="1" smtClean="0">
                <a:solidFill>
                  <a:srgbClr val="006600"/>
                </a:solidFill>
              </a:rPr>
              <a:t>высокоомные</a:t>
            </a:r>
            <a:r>
              <a:rPr lang="ru-RU" sz="2000" b="0" i="1" dirty="0" smtClean="0">
                <a:solidFill>
                  <a:srgbClr val="006600"/>
                </a:solidFill>
              </a:rPr>
              <a:t> подложки </a:t>
            </a:r>
            <a:r>
              <a:rPr lang="en-US" sz="2000" b="0" i="1" dirty="0" smtClean="0">
                <a:solidFill>
                  <a:srgbClr val="006600"/>
                </a:solidFill>
              </a:rPr>
              <a:t>CREE, </a:t>
            </a:r>
            <a:r>
              <a:rPr lang="ru-RU" sz="2000" b="0" i="1" dirty="0" smtClean="0">
                <a:solidFill>
                  <a:srgbClr val="006600"/>
                </a:solidFill>
              </a:rPr>
              <a:t>которые обладают следующими основными характеристиками:</a:t>
            </a:r>
          </a:p>
          <a:p>
            <a:pPr indent="-39600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ru-RU" sz="2000" b="0" i="1" dirty="0" smtClean="0">
                <a:solidFill>
                  <a:srgbClr val="006600"/>
                </a:solidFill>
              </a:rPr>
              <a:t>     - диаметр − 100 - 150.0 мм ± 0.25 мм;</a:t>
            </a:r>
          </a:p>
          <a:p>
            <a:pPr indent="-39600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ru-RU" sz="2000" b="0" i="1" dirty="0" smtClean="0">
                <a:solidFill>
                  <a:srgbClr val="006600"/>
                </a:solidFill>
              </a:rPr>
              <a:t>     -удельное сопротивление – не менее 1×105 Ом • см.</a:t>
            </a:r>
          </a:p>
          <a:p>
            <a:pPr indent="-39600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ru-RU" sz="2000" b="0" i="1" dirty="0" smtClean="0">
                <a:solidFill>
                  <a:srgbClr val="006600"/>
                </a:solidFill>
              </a:rPr>
              <a:t>Инициатор производит </a:t>
            </a:r>
            <a:r>
              <a:rPr lang="ru-RU" sz="2000" b="0" i="1" dirty="0" err="1" smtClean="0">
                <a:solidFill>
                  <a:srgbClr val="006600"/>
                </a:solidFill>
              </a:rPr>
              <a:t>полуизолирующие</a:t>
            </a:r>
            <a:r>
              <a:rPr lang="ru-RU" sz="2000" b="0" i="1" dirty="0" smtClean="0">
                <a:solidFill>
                  <a:srgbClr val="006600"/>
                </a:solidFill>
              </a:rPr>
              <a:t> подложки 6H-SiC </a:t>
            </a:r>
          </a:p>
          <a:p>
            <a:pPr indent="-39600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ru-RU" sz="2000" b="0" i="1" dirty="0" smtClean="0">
                <a:solidFill>
                  <a:srgbClr val="006600"/>
                </a:solidFill>
              </a:rPr>
              <a:t>     - диаметром 76,2 мм и </a:t>
            </a:r>
          </a:p>
          <a:p>
            <a:pPr indent="-39600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ru-RU" sz="2000" b="0" i="1" dirty="0" smtClean="0">
                <a:solidFill>
                  <a:srgbClr val="006600"/>
                </a:solidFill>
              </a:rPr>
              <a:t>     - удельным сопротивлением 105 Ом • см.</a:t>
            </a:r>
            <a:r>
              <a:rPr lang="ru-RU" sz="2000" dirty="0" smtClean="0">
                <a:solidFill>
                  <a:srgbClr val="006600"/>
                </a:solidFill>
              </a:rPr>
              <a:t> </a:t>
            </a:r>
          </a:p>
          <a:p>
            <a:pPr indent="-39600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ru-RU" sz="2000" b="0" i="1" dirty="0" smtClean="0">
                <a:solidFill>
                  <a:srgbClr val="006600"/>
                </a:solidFill>
              </a:rPr>
              <a:t>По значению удельного сопротивления подложки, предлагаемые к разработке, полностью соответствуют характеристикам продукции мирового лидера, что позволяет говорить о том, что разрабатываемый продукт не уступает показателям конкурента </a:t>
            </a:r>
          </a:p>
        </p:txBody>
      </p:sp>
      <p:sp>
        <p:nvSpPr>
          <p:cNvPr id="250899" name="Rectangle 19"/>
          <p:cNvSpPr>
            <a:spLocks noGrp="1" noChangeArrowheads="1"/>
          </p:cNvSpPr>
          <p:nvPr>
            <p:ph type="title"/>
          </p:nvPr>
        </p:nvSpPr>
        <p:spPr>
          <a:xfrm>
            <a:off x="1039360" y="41499"/>
            <a:ext cx="7958137" cy="1011237"/>
          </a:xfrm>
        </p:spPr>
        <p:txBody>
          <a:bodyPr/>
          <a:lstStyle/>
          <a:p>
            <a:r>
              <a:rPr lang="ru-RU" sz="3200" dirty="0" smtClean="0"/>
              <a:t>Технические характеристики </a:t>
            </a:r>
            <a:br>
              <a:rPr lang="ru-RU" sz="3200" dirty="0" smtClean="0"/>
            </a:br>
            <a:r>
              <a:rPr lang="ru-RU" sz="3200" dirty="0" smtClean="0"/>
              <a:t>                                     </a:t>
            </a:r>
            <a:r>
              <a:rPr lang="ru-RU" sz="2800" b="0" dirty="0" smtClean="0"/>
              <a:t>(примеры) </a:t>
            </a:r>
            <a:endParaRPr lang="en-US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Задел по проекту</a:t>
            </a:r>
            <a:endParaRPr lang="ru-RU" sz="3200" b="1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1268760"/>
            <a:ext cx="8177658" cy="53609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Наличие и уровень научного – технического задела по реализации проекта</a:t>
            </a:r>
          </a:p>
          <a:p>
            <a:pPr>
              <a:buNone/>
            </a:pPr>
            <a:endParaRPr lang="ru-RU" sz="2400" b="0" dirty="0" smtClean="0"/>
          </a:p>
          <a:p>
            <a:pPr algn="r">
              <a:buNone/>
            </a:pPr>
            <a:r>
              <a:rPr lang="ru-RU" sz="2400" b="0" u="sng" dirty="0" smtClean="0"/>
              <a:t>Адекватный задел по проекту</a:t>
            </a:r>
            <a:r>
              <a:rPr lang="ru-RU" sz="2400" b="0" dirty="0" smtClean="0"/>
              <a:t>:</a:t>
            </a:r>
          </a:p>
          <a:p>
            <a:pPr>
              <a:spcBef>
                <a:spcPts val="1800"/>
              </a:spcBef>
            </a:pPr>
            <a:r>
              <a:rPr lang="ru-RU" sz="2000" b="0" dirty="0" smtClean="0"/>
              <a:t>наличие научных публикаций </a:t>
            </a:r>
            <a:r>
              <a:rPr lang="ru-RU" sz="2000" dirty="0" smtClean="0"/>
              <a:t>по теме проекта</a:t>
            </a:r>
          </a:p>
          <a:p>
            <a:r>
              <a:rPr lang="ru-RU" sz="2000" b="0" dirty="0" smtClean="0"/>
              <a:t>давность публикаций </a:t>
            </a:r>
            <a:r>
              <a:rPr lang="ru-RU" sz="2000" dirty="0" smtClean="0"/>
              <a:t>не более 4 – 5 лет</a:t>
            </a:r>
          </a:p>
          <a:p>
            <a:r>
              <a:rPr lang="ru-RU" sz="2000" b="0" dirty="0" smtClean="0"/>
              <a:t>наличие образцов устройства / продукта</a:t>
            </a:r>
          </a:p>
          <a:p>
            <a:r>
              <a:rPr lang="ru-RU" sz="2000" b="0" dirty="0" smtClean="0"/>
              <a:t>наличие технологической проработки и т.д.</a:t>
            </a:r>
          </a:p>
          <a:p>
            <a:pPr algn="ctr">
              <a:spcBef>
                <a:spcPts val="1800"/>
              </a:spcBef>
              <a:buNone/>
            </a:pPr>
            <a:r>
              <a:rPr lang="ru-RU" sz="2400" b="0" i="1" dirty="0" smtClean="0"/>
              <a:t>В  ИТ – проектах, с учетом специфики</a:t>
            </a:r>
            <a:r>
              <a:rPr lang="ru-RU" sz="2400" b="0" dirty="0" smtClean="0"/>
              <a:t>: </a:t>
            </a:r>
            <a:r>
              <a:rPr lang="ru-RU" sz="2400" dirty="0" smtClean="0"/>
              <a:t> </a:t>
            </a:r>
          </a:p>
          <a:p>
            <a:pPr>
              <a:spcBef>
                <a:spcPts val="2400"/>
              </a:spcBef>
            </a:pPr>
            <a:r>
              <a:rPr lang="ru-RU" sz="2000" b="0" dirty="0" smtClean="0"/>
              <a:t>наличие математических и иных моделей</a:t>
            </a:r>
          </a:p>
          <a:p>
            <a:r>
              <a:rPr lang="ru-RU" sz="2000" b="0" dirty="0" smtClean="0"/>
              <a:t>архитектура и функциональная схема</a:t>
            </a:r>
          </a:p>
          <a:p>
            <a:r>
              <a:rPr lang="ru-RU" sz="2000" b="0" dirty="0" smtClean="0"/>
              <a:t>выработанные новые подходы</a:t>
            </a:r>
          </a:p>
          <a:p>
            <a:r>
              <a:rPr lang="ru-RU" sz="2000" b="0" dirty="0" smtClean="0"/>
              <a:t>опыт создания сходных продуктов с иными параметрами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99592" y="1152525"/>
            <a:ext cx="8244408" cy="5444827"/>
          </a:xfrm>
        </p:spPr>
        <p:txBody>
          <a:bodyPr/>
          <a:lstStyle/>
          <a:p>
            <a:pPr>
              <a:buClr>
                <a:schemeClr val="accent2"/>
              </a:buClr>
            </a:pPr>
            <a:endParaRPr lang="ru-RU" sz="2400" b="0" dirty="0" smtClean="0"/>
          </a:p>
          <a:p>
            <a:pPr>
              <a:spcBef>
                <a:spcPts val="0"/>
              </a:spcBef>
              <a:buClr>
                <a:schemeClr val="accent2"/>
              </a:buClr>
              <a:buNone/>
            </a:pPr>
            <a:r>
              <a:rPr lang="ru-RU" sz="2000" b="0" i="1" dirty="0" smtClean="0">
                <a:solidFill>
                  <a:srgbClr val="C00000"/>
                </a:solidFill>
              </a:rPr>
              <a:t>«</a:t>
            </a:r>
            <a:r>
              <a:rPr lang="ru-RU" sz="2000" i="1" dirty="0" smtClean="0">
                <a:solidFill>
                  <a:srgbClr val="C00000"/>
                </a:solidFill>
              </a:rPr>
              <a:t>1.9. Имеющийся у коллектива предприятия научный задел по предлагаемому проекту, полученные ранее результаты.</a:t>
            </a:r>
          </a:p>
          <a:p>
            <a:pPr>
              <a:spcBef>
                <a:spcPts val="0"/>
              </a:spcBef>
              <a:buClr>
                <a:schemeClr val="accent2"/>
              </a:buClr>
              <a:buNone/>
            </a:pPr>
            <a:r>
              <a:rPr lang="ru-RU" sz="2000" b="0" i="1" dirty="0" smtClean="0">
                <a:solidFill>
                  <a:srgbClr val="C00000"/>
                </a:solidFill>
              </a:rPr>
              <a:t>На настоящий момент в коллективе имеются руководитель проекта, методисты, научный консультант, эксперты, программисты, менеджеры….. Коллектив имеет значительный опыт разработки интерактивных программ для применения в образовательной сфере и участие в международных конференциях»</a:t>
            </a:r>
          </a:p>
          <a:p>
            <a:pPr>
              <a:spcBef>
                <a:spcPts val="0"/>
              </a:spcBef>
              <a:buClr>
                <a:schemeClr val="accent2"/>
              </a:buClr>
              <a:buNone/>
            </a:pPr>
            <a:endParaRPr lang="ru-RU" sz="2000" b="0" i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Clr>
                <a:schemeClr val="accent2"/>
              </a:buClr>
              <a:buNone/>
            </a:pPr>
            <a:r>
              <a:rPr lang="ru-RU" sz="2000" b="0" i="1" dirty="0" smtClean="0">
                <a:solidFill>
                  <a:srgbClr val="C00000"/>
                </a:solidFill>
              </a:rPr>
              <a:t>«У участника конкурса имеется необходимый для успешного выполнения заявляемого проекта научно-технический задел: квалифицированные сотрудники, опыт выполнения исследований и разработок, материально-техническая база, уникальное оборудование, технологии и методики, опыт продвижения и коммерциализации новой продукции»</a:t>
            </a:r>
          </a:p>
          <a:p>
            <a:pPr>
              <a:spcBef>
                <a:spcPts val="0"/>
              </a:spcBef>
              <a:buClr>
                <a:schemeClr val="accent2"/>
              </a:buClr>
              <a:buNone/>
            </a:pPr>
            <a:endParaRPr lang="ru-RU" sz="2000" b="0" i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Clr>
                <a:schemeClr val="accent2"/>
              </a:buClr>
              <a:buNone/>
            </a:pPr>
            <a:endParaRPr lang="en-US" sz="1800" b="0" i="1" dirty="0"/>
          </a:p>
        </p:txBody>
      </p:sp>
      <p:sp>
        <p:nvSpPr>
          <p:cNvPr id="250899" name="Rectangle 19"/>
          <p:cNvSpPr>
            <a:spLocks noGrp="1" noChangeArrowheads="1"/>
          </p:cNvSpPr>
          <p:nvPr>
            <p:ph type="title"/>
          </p:nvPr>
        </p:nvSpPr>
        <p:spPr>
          <a:xfrm>
            <a:off x="1039360" y="41499"/>
            <a:ext cx="7958137" cy="1011237"/>
          </a:xfrm>
        </p:spPr>
        <p:txBody>
          <a:bodyPr/>
          <a:lstStyle/>
          <a:p>
            <a:r>
              <a:rPr lang="ru-RU" sz="3200" dirty="0" smtClean="0"/>
              <a:t>Задел по проекту </a:t>
            </a:r>
            <a:r>
              <a:rPr lang="ru-RU" sz="2800" b="0" dirty="0" smtClean="0"/>
              <a:t>(примеры) </a:t>
            </a:r>
            <a:endParaRPr lang="en-US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99592" y="1152525"/>
            <a:ext cx="8136904" cy="5444827"/>
          </a:xfrm>
        </p:spPr>
        <p:txBody>
          <a:bodyPr>
            <a:normAutofit/>
          </a:bodyPr>
          <a:lstStyle/>
          <a:p>
            <a:pPr indent="-39600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ru-RU" sz="2000" b="0" i="1" dirty="0" smtClean="0">
                <a:solidFill>
                  <a:srgbClr val="006600"/>
                </a:solidFill>
              </a:rPr>
              <a:t>«В рамках подготовки производства используется штамповая оснастка собственной разработки и изготовления в дочерней компании ЗАО «*****». Для снижения затрат на подготовку производства ведутся постоянные работы по совершенствованию конструкции оснастки, подбору более стойких материалов. В технологический процесс изготовления внедрен процесс азотирования, дающий дополнительную твердость поверхностного слоя и коррозионную стойкость. Проведены опытные работы по нанесению покрытий, которые требуют доработки в рамках заявленных технических требований проекта.</a:t>
            </a:r>
          </a:p>
          <a:p>
            <a:pPr indent="-39600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ru-RU" sz="2000" b="0" i="1" dirty="0" smtClean="0">
                <a:solidFill>
                  <a:srgbClr val="006600"/>
                </a:solidFill>
              </a:rPr>
              <a:t> </a:t>
            </a:r>
          </a:p>
          <a:p>
            <a:pPr indent="-39600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endParaRPr lang="ru-RU" sz="2000" b="0" i="1" dirty="0" smtClean="0">
              <a:solidFill>
                <a:srgbClr val="006600"/>
              </a:solidFill>
            </a:endParaRPr>
          </a:p>
        </p:txBody>
      </p:sp>
      <p:sp>
        <p:nvSpPr>
          <p:cNvPr id="250899" name="Rectangle 19"/>
          <p:cNvSpPr>
            <a:spLocks noGrp="1" noChangeArrowheads="1"/>
          </p:cNvSpPr>
          <p:nvPr>
            <p:ph type="title"/>
          </p:nvPr>
        </p:nvSpPr>
        <p:spPr>
          <a:xfrm>
            <a:off x="1039360" y="41499"/>
            <a:ext cx="7958137" cy="1011237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Зад</a:t>
            </a:r>
            <a:r>
              <a:rPr lang="ru-RU" sz="3200" dirty="0" smtClean="0"/>
              <a:t>ел по проекту </a:t>
            </a:r>
            <a:r>
              <a:rPr lang="ru-RU" sz="2800" b="0" dirty="0" smtClean="0"/>
              <a:t>(примеры) </a:t>
            </a:r>
            <a:endParaRPr lang="en-US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625675"/>
            <a:ext cx="7958137" cy="1011237"/>
          </a:xfrm>
        </p:spPr>
        <p:txBody>
          <a:bodyPr/>
          <a:lstStyle/>
          <a:p>
            <a:r>
              <a:rPr lang="ru-RU" sz="3600" dirty="0" smtClean="0"/>
              <a:t>Взгляд эксперта</a:t>
            </a:r>
            <a:br>
              <a:rPr lang="ru-RU" sz="3600" dirty="0" smtClean="0"/>
            </a:br>
            <a:r>
              <a:rPr lang="ru-RU" sz="2800" dirty="0" smtClean="0"/>
              <a:t>Часть 2</a:t>
            </a:r>
            <a:endParaRPr lang="en-US" sz="3600" dirty="0"/>
          </a:p>
        </p:txBody>
      </p:sp>
      <p:pic>
        <p:nvPicPr>
          <p:cNvPr id="483371" name="Picture 43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172200"/>
            <a:ext cx="2038350" cy="685800"/>
          </a:xfrm>
          <a:prstGeom prst="rect">
            <a:avLst/>
          </a:prstGeom>
          <a:noFill/>
        </p:spPr>
      </p:pic>
      <p:grpSp>
        <p:nvGrpSpPr>
          <p:cNvPr id="2" name="Группа 29"/>
          <p:cNvGrpSpPr/>
          <p:nvPr/>
        </p:nvGrpSpPr>
        <p:grpSpPr>
          <a:xfrm>
            <a:off x="3275856" y="2132856"/>
            <a:ext cx="5112568" cy="4032448"/>
            <a:chOff x="1295400" y="1143000"/>
            <a:chExt cx="6324600" cy="5105400"/>
          </a:xfrm>
        </p:grpSpPr>
        <p:pic>
          <p:nvPicPr>
            <p:cNvPr id="483370" name="Picture 42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4495800"/>
              <a:ext cx="1620838" cy="544513"/>
            </a:xfrm>
            <a:prstGeom prst="rect">
              <a:avLst/>
            </a:prstGeom>
            <a:noFill/>
          </p:spPr>
        </p:pic>
        <p:pic>
          <p:nvPicPr>
            <p:cNvPr id="483372" name="Picture 44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33850" y="3867150"/>
              <a:ext cx="1276350" cy="428625"/>
            </a:xfrm>
            <a:prstGeom prst="rect">
              <a:avLst/>
            </a:prstGeom>
            <a:noFill/>
          </p:spPr>
        </p:pic>
        <p:pic>
          <p:nvPicPr>
            <p:cNvPr id="483373" name="Picture 45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86400" y="2133600"/>
              <a:ext cx="704850" cy="238125"/>
            </a:xfrm>
            <a:prstGeom prst="rect">
              <a:avLst/>
            </a:prstGeom>
            <a:noFill/>
          </p:spPr>
        </p:pic>
        <p:sp>
          <p:nvSpPr>
            <p:cNvPr id="483374" name="Rectangle 46"/>
            <p:cNvSpPr>
              <a:spLocks noChangeArrowheads="1"/>
            </p:cNvSpPr>
            <p:nvPr/>
          </p:nvSpPr>
          <p:spPr bwMode="gray">
            <a:xfrm rot="13770025">
              <a:off x="4997450" y="3798888"/>
              <a:ext cx="1103313" cy="217487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50000">
                  <a:srgbClr val="969696">
                    <a:gamma/>
                    <a:tint val="51373"/>
                    <a:invGamma/>
                  </a:srgbClr>
                </a:gs>
                <a:gs pos="100000">
                  <a:srgbClr val="969696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3375" name="Rectangle 47"/>
            <p:cNvSpPr>
              <a:spLocks noChangeArrowheads="1"/>
            </p:cNvSpPr>
            <p:nvPr/>
          </p:nvSpPr>
          <p:spPr bwMode="gray">
            <a:xfrm rot="-743917">
              <a:off x="2743200" y="3276600"/>
              <a:ext cx="1146175" cy="198438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50000">
                  <a:srgbClr val="969696">
                    <a:gamma/>
                    <a:tint val="48627"/>
                    <a:invGamma/>
                  </a:srgbClr>
                </a:gs>
                <a:gs pos="100000">
                  <a:srgbClr val="969696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3376" name="Rectangle 48"/>
            <p:cNvSpPr>
              <a:spLocks noChangeArrowheads="1"/>
            </p:cNvSpPr>
            <p:nvPr/>
          </p:nvSpPr>
          <p:spPr bwMode="gray">
            <a:xfrm rot="-3205350">
              <a:off x="5066507" y="2172493"/>
              <a:ext cx="685800" cy="150813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50000">
                  <a:srgbClr val="969696">
                    <a:gamma/>
                    <a:tint val="30196"/>
                    <a:invGamma/>
                  </a:srgbClr>
                </a:gs>
                <a:gs pos="100000">
                  <a:srgbClr val="969696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3810000" y="2057400"/>
              <a:ext cx="1828800" cy="1828800"/>
              <a:chOff x="2016" y="1920"/>
              <a:chExt cx="1680" cy="1680"/>
            </a:xfrm>
          </p:grpSpPr>
          <p:sp>
            <p:nvSpPr>
              <p:cNvPr id="483379" name="Oval 5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3380" name="Freeform 5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5334000" y="1143000"/>
              <a:ext cx="990600" cy="990600"/>
              <a:chOff x="2016" y="1920"/>
              <a:chExt cx="1680" cy="1680"/>
            </a:xfrm>
          </p:grpSpPr>
          <p:sp>
            <p:nvSpPr>
              <p:cNvPr id="483384" name="Oval 5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3385" name="Freeform 5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1295400" y="2438400"/>
              <a:ext cx="1981200" cy="2057400"/>
              <a:chOff x="2016" y="1920"/>
              <a:chExt cx="1680" cy="1680"/>
            </a:xfrm>
          </p:grpSpPr>
          <p:sp>
            <p:nvSpPr>
              <p:cNvPr id="483389" name="Oval 6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3390" name="Freeform 6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5334000" y="3962400"/>
              <a:ext cx="2286000" cy="2286000"/>
              <a:chOff x="2016" y="1920"/>
              <a:chExt cx="1680" cy="1680"/>
            </a:xfrm>
          </p:grpSpPr>
          <p:sp>
            <p:nvSpPr>
              <p:cNvPr id="483394" name="Oval 6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3395" name="Freeform 6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1043608" y="5026531"/>
            <a:ext cx="37444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А.Ф. Власов</a:t>
            </a:r>
          </a:p>
          <a:p>
            <a:r>
              <a:rPr lang="ru-RU" sz="1600" i="1" dirty="0" smtClean="0">
                <a:solidFill>
                  <a:srgbClr val="7030A0"/>
                </a:solidFill>
              </a:rPr>
              <a:t>Эксперт Союза ИТЦ России</a:t>
            </a:r>
          </a:p>
          <a:p>
            <a:endParaRPr lang="ru-RU" sz="1600" i="1" dirty="0" smtClean="0">
              <a:solidFill>
                <a:srgbClr val="7030A0"/>
              </a:solidFill>
            </a:endParaRPr>
          </a:p>
          <a:p>
            <a:pPr algn="r"/>
            <a:r>
              <a:rPr lang="ru-RU" sz="1600" i="1" dirty="0" smtClean="0">
                <a:solidFill>
                  <a:srgbClr val="7030A0"/>
                </a:solidFill>
              </a:rPr>
              <a:t>Тел.: +7 985 763-85-078</a:t>
            </a:r>
            <a:endParaRPr lang="ru-RU" sz="16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568" name="Rectangle 7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к оценке</a:t>
            </a:r>
            <a:endParaRPr lang="en-US" dirty="0"/>
          </a:p>
        </p:txBody>
      </p:sp>
      <p:sp>
        <p:nvSpPr>
          <p:cNvPr id="490570" name="AutoShape 74"/>
          <p:cNvSpPr>
            <a:spLocks noChangeArrowheads="1"/>
          </p:cNvSpPr>
          <p:nvPr/>
        </p:nvSpPr>
        <p:spPr bwMode="gray">
          <a:xfrm>
            <a:off x="899592" y="1124744"/>
            <a:ext cx="3888432" cy="5616624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5080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90574" name="Text Box 78"/>
          <p:cNvSpPr txBox="1">
            <a:spLocks noChangeArrowheads="1"/>
          </p:cNvSpPr>
          <p:nvPr/>
        </p:nvSpPr>
        <p:spPr bwMode="gray">
          <a:xfrm>
            <a:off x="971600" y="1196752"/>
            <a:ext cx="3744416" cy="42780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0" dirty="0" smtClean="0">
                <a:solidFill>
                  <a:srgbClr val="006600"/>
                </a:solidFill>
              </a:rPr>
              <a:t> </a:t>
            </a: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>научная новизна разработки, преимущества по сравнению с имеющимися научными решениями</a:t>
            </a:r>
          </a:p>
          <a:p>
            <a:pPr>
              <a:buClr>
                <a:schemeClr val="accent2"/>
              </a:buClr>
            </a:pPr>
            <a:endParaRPr lang="ru-RU" sz="1600" b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> наличие и использование интеллектуальной собственности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ru-RU" sz="1600" b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> обоснование необходимости проведения НИОКР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ru-RU" sz="1600" b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> обоснованность технических характеристик новой продукции и их сравнение с мировыми аналогами</a:t>
            </a:r>
          </a:p>
          <a:p>
            <a:pPr>
              <a:buClr>
                <a:schemeClr val="accent2"/>
              </a:buClr>
            </a:pPr>
            <a:endParaRPr lang="ru-RU" sz="1600" b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> наличие и уровень научно –технического задела по проекту</a:t>
            </a:r>
          </a:p>
          <a:p>
            <a:pPr algn="l" eaLnBrk="0" hangingPunct="0"/>
            <a:endParaRPr lang="en-US" sz="16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0576" name="AutoShape 80"/>
          <p:cNvSpPr>
            <a:spLocks noChangeArrowheads="1"/>
          </p:cNvSpPr>
          <p:nvPr/>
        </p:nvSpPr>
        <p:spPr bwMode="gray">
          <a:xfrm>
            <a:off x="5004048" y="1052736"/>
            <a:ext cx="4032448" cy="5688632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D8F4BE">
                  <a:gamma/>
                  <a:tint val="0"/>
                  <a:invGamma/>
                </a:srgbClr>
              </a:gs>
              <a:gs pos="100000">
                <a:srgbClr val="D8F4BE"/>
              </a:gs>
            </a:gsLst>
            <a:lin ang="2700000" scaled="1"/>
          </a:gradFill>
          <a:ln w="50800">
            <a:solidFill>
              <a:srgbClr val="44988C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90577" name="Text Box 81"/>
          <p:cNvSpPr txBox="1">
            <a:spLocks noChangeArrowheads="1"/>
          </p:cNvSpPr>
          <p:nvPr/>
        </p:nvSpPr>
        <p:spPr bwMode="gray">
          <a:xfrm>
            <a:off x="5076056" y="1196752"/>
            <a:ext cx="4067944" cy="54353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0" dirty="0" smtClean="0"/>
              <a:t> </a:t>
            </a:r>
            <a:r>
              <a:rPr lang="ru-RU" sz="1600" b="0" dirty="0" smtClean="0">
                <a:solidFill>
                  <a:srgbClr val="006666"/>
                </a:solidFill>
              </a:rPr>
              <a:t>емкость рынка сбыта,  правильность оценки потенциальных потребителей и конкурентов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Arial" pitchFamily="34" charset="0"/>
              <a:buChar char="•"/>
            </a:pPr>
            <a:endParaRPr lang="ru-RU" sz="1600" b="0" dirty="0" smtClean="0">
              <a:solidFill>
                <a:srgbClr val="006666"/>
              </a:solidFill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0" dirty="0" smtClean="0">
                <a:solidFill>
                  <a:srgbClr val="006666"/>
                </a:solidFill>
              </a:rPr>
              <a:t> преимущества предлагаемого продукта для потребителей  по сравнению с существующими аналогами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Arial" pitchFamily="34" charset="0"/>
              <a:buChar char="•"/>
            </a:pPr>
            <a:endParaRPr lang="ru-RU" sz="1600" b="0" dirty="0" smtClean="0">
              <a:solidFill>
                <a:srgbClr val="006666"/>
              </a:solidFill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0" dirty="0" smtClean="0">
                <a:solidFill>
                  <a:srgbClr val="006666"/>
                </a:solidFill>
              </a:rPr>
              <a:t> бизнес-стратегия по выпуску продукции и ее продвижению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Arial" pitchFamily="34" charset="0"/>
              <a:buChar char="•"/>
            </a:pPr>
            <a:endParaRPr lang="ru-RU" sz="1600" b="0" dirty="0" smtClean="0">
              <a:solidFill>
                <a:srgbClr val="006666"/>
              </a:solidFill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0" dirty="0" smtClean="0">
                <a:solidFill>
                  <a:srgbClr val="006666"/>
                </a:solidFill>
              </a:rPr>
              <a:t> наличие ресурсов для коммерциализации результатов НИОКР и обоснование их достаточности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Arial" pitchFamily="34" charset="0"/>
              <a:buChar char="•"/>
            </a:pPr>
            <a:endParaRPr lang="ru-RU" sz="1600" b="0" dirty="0" smtClean="0">
              <a:solidFill>
                <a:srgbClr val="006666"/>
              </a:solidFill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0" dirty="0" smtClean="0">
                <a:solidFill>
                  <a:srgbClr val="006666"/>
                </a:solidFill>
              </a:rPr>
              <a:t> повышение экспортных возможностей инициатора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Arial" pitchFamily="34" charset="0"/>
              <a:buChar char="•"/>
            </a:pPr>
            <a:endParaRPr lang="ru-RU" sz="1600" b="0" dirty="0" smtClean="0">
              <a:solidFill>
                <a:srgbClr val="006666"/>
              </a:solidFill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0" dirty="0" smtClean="0">
                <a:solidFill>
                  <a:srgbClr val="006666"/>
                </a:solidFill>
              </a:rPr>
              <a:t> наличие и опыт специалистов  по использованию разработок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Arial" pitchFamily="34" charset="0"/>
              <a:buChar char="•"/>
            </a:pPr>
            <a:endParaRPr lang="ru-RU" sz="1600" b="0" dirty="0" smtClean="0">
              <a:solidFill>
                <a:srgbClr val="006666"/>
              </a:solidFill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600" b="0" dirty="0" smtClean="0">
                <a:solidFill>
                  <a:srgbClr val="006666"/>
                </a:solidFill>
              </a:rPr>
              <a:t>результаты коммерциализации НИОКР</a:t>
            </a:r>
            <a:endParaRPr lang="en-US" sz="1600" b="0" dirty="0" smtClean="0">
              <a:solidFill>
                <a:srgbClr val="006666"/>
              </a:solidFill>
            </a:endParaRPr>
          </a:p>
          <a:p>
            <a:pPr algn="l" eaLnBrk="0" hangingPunct="0">
              <a:buFont typeface="Arial" pitchFamily="34" charset="0"/>
              <a:buChar char="•"/>
            </a:pPr>
            <a:endParaRPr lang="en-US" sz="1600" b="0" dirty="0">
              <a:solidFill>
                <a:srgbClr val="006666"/>
              </a:solidFill>
            </a:endParaRP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4788024" y="620688"/>
            <a:ext cx="504056" cy="1224136"/>
            <a:chOff x="2880" y="1344"/>
            <a:chExt cx="498" cy="1245"/>
          </a:xfrm>
          <a:effectLst/>
        </p:grpSpPr>
        <p:sp>
          <p:nvSpPr>
            <p:cNvPr id="490579" name="Freeform 83"/>
            <p:cNvSpPr>
              <a:spLocks/>
            </p:cNvSpPr>
            <p:nvPr/>
          </p:nvSpPr>
          <p:spPr bwMode="gray">
            <a:xfrm>
              <a:off x="3001" y="1344"/>
              <a:ext cx="233" cy="25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44988C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C0C0C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490580" name="Freeform 84"/>
            <p:cNvSpPr>
              <a:spLocks/>
            </p:cNvSpPr>
            <p:nvPr/>
          </p:nvSpPr>
          <p:spPr bwMode="gray">
            <a:xfrm>
              <a:off x="2880" y="1625"/>
              <a:ext cx="498" cy="964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4988C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C0C0C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4355976" y="620688"/>
            <a:ext cx="504056" cy="1224136"/>
            <a:chOff x="2304" y="1344"/>
            <a:chExt cx="498" cy="1245"/>
          </a:xfrm>
          <a:effectLst/>
        </p:grpSpPr>
        <p:sp>
          <p:nvSpPr>
            <p:cNvPr id="490572" name="Freeform 76"/>
            <p:cNvSpPr>
              <a:spLocks/>
            </p:cNvSpPr>
            <p:nvPr/>
          </p:nvSpPr>
          <p:spPr bwMode="gray">
            <a:xfrm>
              <a:off x="2425" y="1344"/>
              <a:ext cx="233" cy="25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7099E2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C0C0C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490573" name="Freeform 77"/>
            <p:cNvSpPr>
              <a:spLocks/>
            </p:cNvSpPr>
            <p:nvPr/>
          </p:nvSpPr>
          <p:spPr bwMode="gray">
            <a:xfrm>
              <a:off x="2304" y="1625"/>
              <a:ext cx="498" cy="964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7099E2"/>
            </a:solidFill>
            <a:ln w="0">
              <a:noFill/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C0C0C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" name="Picture 1027" descr="http://ruitc.ru/bitrix/templates/ruitc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6971" y="528764"/>
            <a:ext cx="1744566" cy="472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7997397" cy="1071570"/>
          </a:xfrm>
        </p:spPr>
        <p:txBody>
          <a:bodyPr/>
          <a:lstStyle/>
          <a:p>
            <a:pPr lvl="0"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Перспективность 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коммерческой реализации </a:t>
            </a:r>
            <a:r>
              <a:rPr lang="ru-RU" sz="3200" dirty="0" smtClean="0">
                <a:solidFill>
                  <a:schemeClr val="bg2"/>
                </a:solidFill>
              </a:rPr>
              <a:t/>
            </a:r>
            <a:br>
              <a:rPr lang="ru-RU" sz="3200" dirty="0" smtClean="0">
                <a:solidFill>
                  <a:schemeClr val="bg2"/>
                </a:solidFill>
              </a:rPr>
            </a:br>
            <a:endParaRPr lang="ru-RU" sz="3200" b="1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643050"/>
            <a:ext cx="8179272" cy="498669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Емкость рынка.</a:t>
            </a:r>
          </a:p>
          <a:p>
            <a:r>
              <a:rPr lang="ru-RU" sz="2400" b="0" dirty="0" smtClean="0"/>
              <a:t> </a:t>
            </a:r>
            <a:r>
              <a:rPr lang="ru-RU" sz="2000" b="0" dirty="0" smtClean="0"/>
              <a:t>описание рынка и его сегментирование по направлениям и по странам (группам стран). </a:t>
            </a:r>
          </a:p>
          <a:p>
            <a:r>
              <a:rPr lang="ru-RU" sz="2000" b="0" dirty="0" smtClean="0"/>
              <a:t> обоснование перспектив рынка на ближайшие 5 лет. </a:t>
            </a:r>
          </a:p>
          <a:p>
            <a:r>
              <a:rPr lang="ru-RU" sz="2000" b="0" dirty="0" smtClean="0"/>
              <a:t> количественная оценка емкости рынка.</a:t>
            </a:r>
          </a:p>
          <a:p>
            <a:endParaRPr lang="ru-RU" sz="2000" b="0" dirty="0" smtClean="0"/>
          </a:p>
          <a:p>
            <a:pPr algn="r">
              <a:buNone/>
            </a:pPr>
            <a:r>
              <a:rPr lang="ru-RU" sz="2000" dirty="0" smtClean="0"/>
              <a:t>Основной источник информации –                                  существующие аналитические обзоры</a:t>
            </a:r>
            <a:endParaRPr lang="ru-RU" sz="2000" b="0" dirty="0" smtClean="0"/>
          </a:p>
          <a:p>
            <a:pPr>
              <a:buNone/>
            </a:pPr>
            <a:endParaRPr lang="ru-RU" sz="2000" b="0" dirty="0" smtClean="0"/>
          </a:p>
          <a:p>
            <a:pPr>
              <a:buNone/>
            </a:pPr>
            <a:r>
              <a:rPr lang="ru-RU" sz="2000" b="0" u="sng" dirty="0" smtClean="0"/>
              <a:t>Проект перспективный, если</a:t>
            </a:r>
            <a:r>
              <a:rPr lang="en-US" sz="2000" b="0" dirty="0" smtClean="0"/>
              <a:t>:</a:t>
            </a:r>
          </a:p>
          <a:p>
            <a:pPr>
              <a:buNone/>
            </a:pPr>
            <a:r>
              <a:rPr lang="en-US" sz="2000" b="0" dirty="0" smtClean="0"/>
              <a:t> - </a:t>
            </a:r>
            <a:r>
              <a:rPr lang="ru-RU" sz="2000" b="0" dirty="0" smtClean="0"/>
              <a:t>рынок достаточно емкий</a:t>
            </a:r>
          </a:p>
          <a:p>
            <a:pPr>
              <a:buNone/>
            </a:pPr>
            <a:r>
              <a:rPr lang="ru-RU" sz="2000" b="0" dirty="0" smtClean="0"/>
              <a:t> - увеличение рынка – не менее </a:t>
            </a:r>
            <a:r>
              <a:rPr lang="ru-RU" sz="2000" dirty="0" smtClean="0"/>
              <a:t>5</a:t>
            </a:r>
            <a:r>
              <a:rPr lang="ru-RU" sz="2000" b="0" dirty="0" smtClean="0"/>
              <a:t>% в год</a:t>
            </a:r>
          </a:p>
          <a:p>
            <a:pPr>
              <a:buNone/>
            </a:pPr>
            <a:r>
              <a:rPr lang="ru-RU" sz="2000" b="0" dirty="0" smtClean="0"/>
              <a:t>  </a:t>
            </a:r>
          </a:p>
          <a:p>
            <a:pPr>
              <a:buNone/>
            </a:pPr>
            <a:r>
              <a:rPr lang="ru-RU" sz="2000" b="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7997397" cy="1071570"/>
          </a:xfrm>
        </p:spPr>
        <p:txBody>
          <a:bodyPr/>
          <a:lstStyle/>
          <a:p>
            <a:pPr lvl="0"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Перспективность 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реализации </a:t>
            </a:r>
            <a:r>
              <a:rPr lang="ru-RU" sz="3200" b="0" dirty="0" smtClean="0">
                <a:solidFill>
                  <a:schemeClr val="accent6">
                    <a:lumMod val="50000"/>
                  </a:schemeClr>
                </a:solidFill>
              </a:rPr>
              <a:t>(примеры)</a:t>
            </a:r>
            <a:r>
              <a:rPr lang="ru-RU" sz="3200" dirty="0" smtClean="0">
                <a:solidFill>
                  <a:schemeClr val="bg2"/>
                </a:solidFill>
              </a:rPr>
              <a:t/>
            </a:r>
            <a:br>
              <a:rPr lang="ru-RU" sz="3200" dirty="0" smtClean="0">
                <a:solidFill>
                  <a:schemeClr val="bg2"/>
                </a:solidFill>
              </a:rPr>
            </a:br>
            <a:endParaRPr lang="ru-RU" sz="3200" b="1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643050"/>
            <a:ext cx="8179272" cy="49866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/>
              <a:t>  </a:t>
            </a:r>
            <a:r>
              <a:rPr lang="ru-RU" sz="2400" b="0" i="1" dirty="0" smtClean="0">
                <a:solidFill>
                  <a:srgbClr val="C00000"/>
                </a:solidFill>
              </a:rPr>
              <a:t>«Оценить объём рынка возможно, учтя количество пользователей сотовой связи и владельцев персональной вычислительной техники в интересующем регионе страны. Даже самые скромные подсчёты показывают оценку потребительского рынка в сотни миллионов рублей»</a:t>
            </a:r>
            <a:endParaRPr lang="ru-RU" sz="2000" b="0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7273925" cy="50800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Программа «Кооперация». </a:t>
            </a:r>
            <a:br>
              <a:rPr lang="ru-RU" sz="3200" b="1" dirty="0" smtClean="0"/>
            </a:br>
            <a:r>
              <a:rPr lang="ru-RU" sz="3200" b="1" dirty="0" smtClean="0"/>
              <a:t>Общие положения</a:t>
            </a:r>
            <a:r>
              <a:rPr lang="ru-RU" sz="3200" dirty="0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19" y="1412776"/>
            <a:ext cx="8065269" cy="41052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2800" b="1" u="sng" dirty="0" smtClean="0"/>
              <a:t>Цель</a:t>
            </a:r>
            <a:r>
              <a:rPr lang="ru-RU" sz="2400" dirty="0" smtClean="0"/>
              <a:t> –</a:t>
            </a:r>
            <a:r>
              <a:rPr lang="ru-RU" sz="2400" b="1" dirty="0" smtClean="0"/>
              <a:t>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2400" b="1" dirty="0" smtClean="0"/>
              <a:t>    </a:t>
            </a:r>
            <a:r>
              <a:rPr lang="ru-RU" sz="2400" dirty="0" smtClean="0"/>
              <a:t>использование потенциала сектора малого наукоемкого предпринимательства для развития продуктовых линеек крупных компаний (Инициаторов проектов), создания новых и обновления существующих производств на базе инновационных, в том числе не имеющих аналогов, технологий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2400" b="1" dirty="0" smtClean="0"/>
              <a:t>                                                                                       </a:t>
            </a:r>
            <a:endParaRPr lang="ru-RU" sz="2400" dirty="0" smtClean="0"/>
          </a:p>
          <a:p>
            <a:pPr algn="r" eaLnBrk="1" hangingPunct="1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7997397" cy="1071570"/>
          </a:xfrm>
        </p:spPr>
        <p:txBody>
          <a:bodyPr/>
          <a:lstStyle/>
          <a:p>
            <a:pPr lvl="0"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Перспективность 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реализации </a:t>
            </a:r>
            <a:r>
              <a:rPr lang="ru-RU" sz="3200" b="0" dirty="0" smtClean="0">
                <a:solidFill>
                  <a:schemeClr val="accent6">
                    <a:lumMod val="50000"/>
                  </a:schemeClr>
                </a:solidFill>
              </a:rPr>
              <a:t>(примеры)</a:t>
            </a:r>
            <a:r>
              <a:rPr lang="ru-RU" sz="3200" dirty="0" smtClean="0">
                <a:solidFill>
                  <a:schemeClr val="bg2"/>
                </a:solidFill>
              </a:rPr>
              <a:t/>
            </a:r>
            <a:br>
              <a:rPr lang="ru-RU" sz="3200" dirty="0" smtClean="0">
                <a:solidFill>
                  <a:schemeClr val="bg2"/>
                </a:solidFill>
              </a:rPr>
            </a:br>
            <a:endParaRPr lang="ru-RU" sz="3200" b="1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643050"/>
            <a:ext cx="8179272" cy="498669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/>
              <a:t>  </a:t>
            </a:r>
            <a:r>
              <a:rPr lang="ru-RU" sz="2400" b="0" i="1" dirty="0" smtClean="0">
                <a:solidFill>
                  <a:srgbClr val="006600"/>
                </a:solidFill>
              </a:rPr>
              <a:t>«…дефицит йода в России испытывает от 30 до 37% населения, приблизительно 50 млн. чел. Приняв для оценки потребителем &lt;…&gt;  семью (среднестатистическая семья -4 чел.), получаем максимально рассчитанную потребность 12,5 млн. единиц. Как правило, реальная рыночная потребность составляет порядка 60% от максимальной, позволяя численно оценить емкость рынка в 7,5 млн.ед. С учетом &lt;…&gt;, через 5 лет разработчики рассчитывают на целевую аудиторию в 20-25% этого рынка  </a:t>
            </a:r>
          </a:p>
          <a:p>
            <a:pPr>
              <a:lnSpc>
                <a:spcPct val="150000"/>
              </a:lnSpc>
              <a:buNone/>
            </a:pPr>
            <a:endParaRPr lang="ru-RU" sz="2000" b="0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7997397" cy="1071570"/>
          </a:xfrm>
        </p:spPr>
        <p:txBody>
          <a:bodyPr/>
          <a:lstStyle/>
          <a:p>
            <a:pPr lvl="0">
              <a:defRPr/>
            </a:pPr>
            <a:r>
              <a:rPr lang="ru-RU" sz="3200" dirty="0" smtClean="0">
                <a:solidFill>
                  <a:schemeClr val="bg2"/>
                </a:solidFill>
              </a:rPr>
              <a:t/>
            </a:r>
            <a:br>
              <a:rPr lang="ru-RU" sz="3200" dirty="0" smtClean="0">
                <a:solidFill>
                  <a:schemeClr val="bg2"/>
                </a:solidFill>
              </a:rPr>
            </a:br>
            <a:endParaRPr lang="ru-RU" sz="3200" b="1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196752"/>
            <a:ext cx="8467304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Потребители </a:t>
            </a:r>
          </a:p>
          <a:p>
            <a:r>
              <a:rPr lang="ru-RU" sz="2000" b="0" dirty="0" smtClean="0"/>
              <a:t>описание групп потребителей. Как они решают проблему в настоящее время и почему готовы покупать новую продукцию  </a:t>
            </a:r>
          </a:p>
          <a:p>
            <a:r>
              <a:rPr lang="ru-RU" sz="2000" b="0" dirty="0" smtClean="0"/>
              <a:t>описание основных потребителей и обоснование их заинтересованности в продукции проекта</a:t>
            </a:r>
          </a:p>
          <a:p>
            <a:pPr>
              <a:buNone/>
            </a:pPr>
            <a:endParaRPr lang="ru-RU" sz="2000" b="0" dirty="0" smtClean="0"/>
          </a:p>
          <a:p>
            <a:pPr>
              <a:buNone/>
            </a:pPr>
            <a:r>
              <a:rPr lang="ru-RU" sz="2000" dirty="0" smtClean="0"/>
              <a:t>                                             Основной источник информации –</a:t>
            </a:r>
          </a:p>
          <a:p>
            <a:pPr>
              <a:buNone/>
            </a:pPr>
            <a:r>
              <a:rPr lang="ru-RU" sz="2000" dirty="0" smtClean="0"/>
              <a:t>                         существующие аналитические обзоры, сайты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потребителей, личные контакты</a:t>
            </a:r>
          </a:p>
          <a:p>
            <a:pPr>
              <a:buNone/>
            </a:pPr>
            <a:endParaRPr lang="ru-RU" sz="2000" b="0" dirty="0" smtClean="0"/>
          </a:p>
          <a:p>
            <a:pPr>
              <a:buNone/>
            </a:pPr>
            <a:r>
              <a:rPr lang="ru-RU" sz="2000" b="0" u="sng" dirty="0" smtClean="0"/>
              <a:t>Проект перспективный, если</a:t>
            </a:r>
            <a:r>
              <a:rPr lang="en-US" sz="2000" b="0" dirty="0" smtClean="0"/>
              <a:t>:</a:t>
            </a:r>
          </a:p>
          <a:p>
            <a:pPr>
              <a:spcBef>
                <a:spcPts val="1800"/>
              </a:spcBef>
              <a:buNone/>
            </a:pPr>
            <a:r>
              <a:rPr lang="en-US" sz="1800" b="0" dirty="0" smtClean="0"/>
              <a:t> - </a:t>
            </a:r>
            <a:r>
              <a:rPr lang="ru-RU" sz="1800" b="0" dirty="0" smtClean="0"/>
              <a:t>имеется достаточно большое количество потребителей</a:t>
            </a:r>
          </a:p>
          <a:p>
            <a:pPr>
              <a:buNone/>
            </a:pPr>
            <a:r>
              <a:rPr lang="ru-RU" sz="1800" b="0" dirty="0" smtClean="0"/>
              <a:t> - </a:t>
            </a:r>
            <a:r>
              <a:rPr lang="ru-RU" sz="1800" dirty="0" smtClean="0"/>
              <a:t>обоснована</a:t>
            </a:r>
            <a:r>
              <a:rPr lang="ru-RU" sz="1800" b="0" dirty="0" smtClean="0"/>
              <a:t> готовность потребителей покупать новую продукцию</a:t>
            </a:r>
          </a:p>
          <a:p>
            <a:pPr>
              <a:buNone/>
            </a:pPr>
            <a:r>
              <a:rPr lang="ru-RU" sz="1800" b="0" dirty="0" smtClean="0"/>
              <a:t> - </a:t>
            </a:r>
            <a:r>
              <a:rPr lang="ru-RU" sz="1800" dirty="0" smtClean="0"/>
              <a:t>подтверждена</a:t>
            </a:r>
            <a:r>
              <a:rPr lang="ru-RU" sz="1800" b="0" dirty="0" smtClean="0"/>
              <a:t> </a:t>
            </a:r>
            <a:r>
              <a:rPr lang="ru-RU" sz="1800" dirty="0" smtClean="0"/>
              <a:t>документально</a:t>
            </a:r>
            <a:r>
              <a:rPr lang="ru-RU" sz="1800" b="0" dirty="0" smtClean="0"/>
              <a:t> готовность покупать новую продукцию </a:t>
            </a:r>
          </a:p>
          <a:p>
            <a:pPr>
              <a:buNone/>
            </a:pPr>
            <a:endParaRPr lang="ru-RU" sz="2000" b="0" dirty="0" smtClean="0"/>
          </a:p>
          <a:p>
            <a:pPr>
              <a:buNone/>
            </a:pPr>
            <a:endParaRPr lang="ru-RU" sz="2000" b="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-27384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kern="0" dirty="0" smtClean="0">
                <a:solidFill>
                  <a:srgbClr val="428BB9">
                    <a:lumMod val="50000"/>
                  </a:srgbClr>
                </a:solidFill>
                <a:ea typeface="+mj-ea"/>
                <a:cs typeface="+mj-cs"/>
              </a:rPr>
              <a:t>Перспективность  </a:t>
            </a:r>
            <a:br>
              <a:rPr lang="ru-RU" sz="3200" b="1" kern="0" dirty="0" smtClean="0">
                <a:solidFill>
                  <a:srgbClr val="428BB9">
                    <a:lumMod val="50000"/>
                  </a:srgbClr>
                </a:solidFill>
                <a:ea typeface="+mj-ea"/>
                <a:cs typeface="+mj-cs"/>
              </a:rPr>
            </a:br>
            <a:r>
              <a:rPr lang="ru-RU" sz="3200" b="1" kern="0" dirty="0" smtClean="0">
                <a:solidFill>
                  <a:srgbClr val="428BB9">
                    <a:lumMod val="50000"/>
                  </a:srgbClr>
                </a:solidFill>
                <a:ea typeface="+mj-ea"/>
                <a:cs typeface="+mj-cs"/>
              </a:rPr>
              <a:t>коммерческой реализации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7997397" cy="107157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428BB9">
                    <a:lumMod val="50000"/>
                  </a:srgbClr>
                </a:solidFill>
              </a:rPr>
              <a:t>Перспективность  </a:t>
            </a:r>
            <a:br>
              <a:rPr lang="ru-RU" sz="3200" dirty="0" smtClean="0">
                <a:solidFill>
                  <a:srgbClr val="428BB9">
                    <a:lumMod val="50000"/>
                  </a:srgbClr>
                </a:solidFill>
              </a:rPr>
            </a:br>
            <a:r>
              <a:rPr lang="ru-RU" sz="3200" dirty="0" smtClean="0">
                <a:solidFill>
                  <a:srgbClr val="428BB9">
                    <a:lumMod val="50000"/>
                  </a:srgbClr>
                </a:solidFill>
              </a:rPr>
              <a:t>коммерческой реализации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285860"/>
            <a:ext cx="8179272" cy="55721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Конкуренты. Преимущества предлагаемого продукта</a:t>
            </a:r>
          </a:p>
          <a:p>
            <a:pPr>
              <a:buNone/>
            </a:pPr>
            <a:r>
              <a:rPr lang="ru-RU" sz="2400" dirty="0" smtClean="0"/>
              <a:t> для потребителей по сравнению с  аналогами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000" b="0" dirty="0" smtClean="0"/>
              <a:t>описание основных конкурентов производители и продавцы) и </a:t>
            </a:r>
          </a:p>
          <a:p>
            <a:r>
              <a:rPr lang="ru-RU" sz="2000" b="0" dirty="0" smtClean="0"/>
              <a:t>предлагаемой ими продукции</a:t>
            </a:r>
          </a:p>
          <a:p>
            <a:r>
              <a:rPr lang="ru-RU" sz="2000" b="0" dirty="0" smtClean="0"/>
              <a:t>описание основных конкурирующих видов продукции, включая их технические и ценовые характеристики </a:t>
            </a:r>
          </a:p>
          <a:p>
            <a:r>
              <a:rPr lang="ru-RU" sz="2000" b="0" dirty="0" smtClean="0"/>
              <a:t>обоснование конкурентных преимуществ новой продукции </a:t>
            </a:r>
          </a:p>
          <a:p>
            <a:r>
              <a:rPr lang="ru-RU" sz="2000" b="0" dirty="0" smtClean="0"/>
              <a:t>обоснование доли рынка, которая будет занята через 5 лет</a:t>
            </a:r>
          </a:p>
          <a:p>
            <a:pPr>
              <a:spcBef>
                <a:spcPts val="1200"/>
              </a:spcBef>
              <a:buNone/>
            </a:pPr>
            <a:r>
              <a:rPr lang="ru-RU" sz="2000" dirty="0" smtClean="0"/>
              <a:t>                                                        Основной источник информации –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 существующие аналитические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      обзоры, сайты конкурентов</a:t>
            </a:r>
          </a:p>
          <a:p>
            <a:pPr>
              <a:buNone/>
            </a:pPr>
            <a:r>
              <a:rPr lang="ru-RU" sz="2000" b="0" u="sng" dirty="0" smtClean="0"/>
              <a:t>Проект перспективный, если</a:t>
            </a:r>
            <a:r>
              <a:rPr lang="en-US" sz="2000" b="0" dirty="0" smtClean="0"/>
              <a:t>:</a:t>
            </a:r>
            <a:endParaRPr lang="ru-RU" sz="2000" b="0" dirty="0" smtClean="0"/>
          </a:p>
          <a:p>
            <a:pPr>
              <a:buNone/>
            </a:pPr>
            <a:r>
              <a:rPr lang="ru-RU" sz="2000" b="0" dirty="0" smtClean="0"/>
              <a:t> - показаны основные конкуренты</a:t>
            </a:r>
            <a:endParaRPr lang="en-US" sz="2000" b="0" dirty="0" smtClean="0"/>
          </a:p>
          <a:p>
            <a:pPr>
              <a:buNone/>
            </a:pPr>
            <a:r>
              <a:rPr lang="en-US" sz="2000" b="0" dirty="0" smtClean="0"/>
              <a:t> </a:t>
            </a:r>
            <a:r>
              <a:rPr lang="ru-RU" sz="2000" b="0" dirty="0" smtClean="0"/>
              <a:t>- обоснованы конкурентные преимущества</a:t>
            </a:r>
          </a:p>
          <a:p>
            <a:pPr>
              <a:buNone/>
            </a:pPr>
            <a:r>
              <a:rPr lang="ru-RU" sz="2000" b="0" dirty="0" smtClean="0"/>
              <a:t> - обоснована планируемая доля рынка на ближайшие 5 лет  </a:t>
            </a:r>
          </a:p>
          <a:p>
            <a:pPr>
              <a:buNone/>
            </a:pPr>
            <a:endParaRPr lang="ru-RU" sz="2000" b="0" dirty="0" smtClean="0"/>
          </a:p>
          <a:p>
            <a:pPr>
              <a:buNone/>
            </a:pPr>
            <a:endParaRPr lang="ru-RU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7997397" cy="1071570"/>
          </a:xfrm>
        </p:spPr>
        <p:txBody>
          <a:bodyPr/>
          <a:lstStyle/>
          <a:p>
            <a:pPr lvl="0"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Перспективность 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реализации </a:t>
            </a:r>
            <a:r>
              <a:rPr lang="ru-RU" sz="3200" b="0" dirty="0" smtClean="0">
                <a:solidFill>
                  <a:schemeClr val="accent6">
                    <a:lumMod val="50000"/>
                  </a:schemeClr>
                </a:solidFill>
              </a:rPr>
              <a:t>(примеры)</a:t>
            </a:r>
            <a:r>
              <a:rPr lang="ru-RU" sz="3200" dirty="0" smtClean="0">
                <a:solidFill>
                  <a:schemeClr val="bg2"/>
                </a:solidFill>
              </a:rPr>
              <a:t/>
            </a:r>
            <a:br>
              <a:rPr lang="ru-RU" sz="3200" dirty="0" smtClean="0">
                <a:solidFill>
                  <a:schemeClr val="bg2"/>
                </a:solidFill>
              </a:rPr>
            </a:br>
            <a:endParaRPr lang="ru-RU" sz="3200" b="1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196752"/>
            <a:ext cx="8179272" cy="554461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/>
              <a:t>  </a:t>
            </a:r>
            <a:r>
              <a:rPr lang="ru-RU" sz="1800" b="0" i="1" dirty="0" smtClean="0">
                <a:solidFill>
                  <a:srgbClr val="006600"/>
                </a:solidFill>
              </a:rPr>
              <a:t>«Известна следующая конкурирующая продукция для охлаждения жидкостей в отсутствие источника электроэнергии:</a:t>
            </a:r>
            <a:endParaRPr lang="ru-RU" sz="2400" b="0" i="1" dirty="0" smtClean="0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0" i="1" dirty="0" smtClean="0">
                <a:solidFill>
                  <a:srgbClr val="006600"/>
                </a:solidFill>
              </a:rPr>
              <a:t>1. Охлаждающая тара &lt;...&gt;. Принцип действия &lt;…&gt; ;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0" i="1" dirty="0" smtClean="0">
                <a:solidFill>
                  <a:srgbClr val="006600"/>
                </a:solidFill>
              </a:rPr>
              <a:t>2. Носимые емкости с термоизоляционной прослойкой, термосы.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0" i="1" dirty="0" smtClean="0">
                <a:solidFill>
                  <a:srgbClr val="006600"/>
                </a:solidFill>
              </a:rPr>
              <a:t>3. Сумка-холодильник. Представляет собой &lt;…&gt;, отличающуюся от термоса &lt;…&gt; . Это либо &lt;…&gt;, </a:t>
            </a:r>
            <a:r>
              <a:rPr lang="ru-RU" sz="1800" b="0" i="1" dirty="0" err="1" smtClean="0">
                <a:solidFill>
                  <a:srgbClr val="006600"/>
                </a:solidFill>
              </a:rPr>
              <a:t>либо</a:t>
            </a:r>
            <a:r>
              <a:rPr lang="ru-RU" sz="1800" b="0" i="1" dirty="0" smtClean="0">
                <a:solidFill>
                  <a:srgbClr val="006600"/>
                </a:solidFill>
              </a:rPr>
              <a:t> &lt;…&gt; (например, &lt;…&gt;);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0" i="1" dirty="0" smtClean="0">
                <a:solidFill>
                  <a:srgbClr val="006600"/>
                </a:solidFill>
              </a:rPr>
              <a:t>4. Пищевая добавка (группа Т.Хаффмана, Германия). Создаёт иллюзию охлаждения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0" i="1" dirty="0" smtClean="0">
                <a:solidFill>
                  <a:srgbClr val="006600"/>
                </a:solidFill>
              </a:rPr>
              <a:t>Ближайший конкурент разрабатываемого устройства – одноразовая емкость для хранения напитков с возможностью экспрессного охлаждения (заявка на патент РФ №2005137130/11), </a:t>
            </a:r>
            <a:r>
              <a:rPr lang="ru-RU" sz="1800" b="0" i="1" dirty="0" err="1" smtClean="0">
                <a:solidFill>
                  <a:srgbClr val="006600"/>
                </a:solidFill>
              </a:rPr>
              <a:t>гипотермический</a:t>
            </a:r>
            <a:r>
              <a:rPr lang="ru-RU" sz="1800" b="0" i="1" dirty="0" smtClean="0">
                <a:solidFill>
                  <a:srgbClr val="006600"/>
                </a:solidFill>
              </a:rPr>
              <a:t> одноразовый охлаждающий пакет                           (в разных  исполнениях производится множеством производителей. Варьируют реагенты)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0" i="1" dirty="0" smtClean="0">
                <a:solidFill>
                  <a:srgbClr val="006600"/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000" b="0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197190"/>
            <a:ext cx="7997397" cy="107157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solidFill>
                  <a:srgbClr val="428BB9">
                    <a:lumMod val="50000"/>
                  </a:srgbClr>
                </a:solidFill>
                <a:ea typeface="+mn-ea"/>
                <a:cs typeface="+mn-cs"/>
              </a:rPr>
              <a:t>Перспективность  </a:t>
            </a:r>
            <a:br>
              <a:rPr lang="ru-RU" sz="3200" dirty="0" smtClean="0">
                <a:solidFill>
                  <a:srgbClr val="428BB9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ru-RU" sz="3200" dirty="0" smtClean="0">
                <a:solidFill>
                  <a:srgbClr val="428BB9">
                    <a:lumMod val="50000"/>
                  </a:srgbClr>
                </a:solidFill>
                <a:ea typeface="+mn-ea"/>
                <a:cs typeface="+mn-cs"/>
              </a:rPr>
              <a:t>коммерческой реализации </a:t>
            </a:r>
            <a:r>
              <a:rPr lang="ru-RU" sz="1800" b="0" kern="1200" dirty="0" smtClean="0">
                <a:solidFill>
                  <a:srgbClr val="30311D"/>
                </a:solidFill>
                <a:ea typeface="+mn-ea"/>
                <a:cs typeface="+mn-cs"/>
              </a:rPr>
              <a:t/>
            </a:r>
            <a:br>
              <a:rPr lang="ru-RU" sz="1800" b="0" kern="1200" dirty="0" smtClean="0">
                <a:solidFill>
                  <a:srgbClr val="30311D"/>
                </a:solidFill>
                <a:ea typeface="+mn-ea"/>
                <a:cs typeface="+mn-cs"/>
              </a:rPr>
            </a:br>
            <a:endParaRPr lang="ru-RU" sz="3200" b="1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285860"/>
            <a:ext cx="8179272" cy="53438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Оценка </a:t>
            </a:r>
            <a:r>
              <a:rPr lang="ru-RU" sz="2400" dirty="0" err="1" smtClean="0"/>
              <a:t>бизнес-стратегии</a:t>
            </a:r>
            <a:r>
              <a:rPr lang="ru-RU" sz="2400" dirty="0" smtClean="0"/>
              <a:t> инициатора по выпуску продукции и ее продвижению на рынок</a:t>
            </a:r>
          </a:p>
          <a:p>
            <a:pPr algn="r">
              <a:buNone/>
            </a:pPr>
            <a:r>
              <a:rPr lang="ru-RU" sz="2000" b="0" dirty="0" smtClean="0"/>
              <a:t>Как будет производиться и реализовываться                                        новая продукция</a:t>
            </a:r>
          </a:p>
          <a:p>
            <a:pPr>
              <a:buNone/>
            </a:pPr>
            <a:r>
              <a:rPr lang="ru-RU" sz="2000" dirty="0" smtClean="0"/>
              <a:t>Что необходимо</a:t>
            </a:r>
            <a:r>
              <a:rPr lang="en-US" sz="2000" dirty="0" smtClean="0"/>
              <a:t> </a:t>
            </a:r>
            <a:r>
              <a:rPr lang="ru-RU" sz="2000" dirty="0" smtClean="0"/>
              <a:t>отразить в заявке</a:t>
            </a:r>
            <a:r>
              <a:rPr lang="en-US" sz="2000" b="0" dirty="0" smtClean="0"/>
              <a:t>:</a:t>
            </a:r>
            <a:endParaRPr lang="ru-RU" sz="2000" b="0" dirty="0" smtClean="0"/>
          </a:p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необходимые мощности и план их создания, приобретаемое оборудование, производственная кооперация </a:t>
            </a:r>
          </a:p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обеспечения материалами, сырьём, комплектующими</a:t>
            </a:r>
          </a:p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методы контроля качества и схема сертификации продукта</a:t>
            </a:r>
          </a:p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погодовой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график реализации проекта</a:t>
            </a:r>
          </a:p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ориентировочные цена и себестоимость (калькуляция в расчёте на единицу продукции), планируемая прибыль на единицу продукта</a:t>
            </a:r>
          </a:p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анализ рисков и меры по их снижению</a:t>
            </a:r>
          </a:p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схемы продвижения новой продукции</a:t>
            </a:r>
          </a:p>
          <a:p>
            <a:pPr>
              <a:buNone/>
            </a:pPr>
            <a:endParaRPr lang="ru-RU" sz="2000" b="0" dirty="0" smtClean="0"/>
          </a:p>
          <a:p>
            <a:pPr>
              <a:buNone/>
            </a:pPr>
            <a:endParaRPr lang="ru-RU" sz="2000" b="0" dirty="0" smtClean="0"/>
          </a:p>
          <a:p>
            <a:pPr>
              <a:buNone/>
            </a:pPr>
            <a:endParaRPr lang="ru-RU" sz="2000" b="0" dirty="0" smtClean="0"/>
          </a:p>
          <a:p>
            <a:pPr>
              <a:buNone/>
            </a:pPr>
            <a:endParaRPr lang="ru-RU" sz="2000" b="0" dirty="0" smtClean="0"/>
          </a:p>
          <a:p>
            <a:pPr>
              <a:buNone/>
            </a:pPr>
            <a:endParaRPr lang="ru-RU" sz="1800" b="0" dirty="0" smtClean="0"/>
          </a:p>
          <a:p>
            <a:pPr>
              <a:buNone/>
            </a:pPr>
            <a:endParaRPr lang="ru-RU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-27384"/>
            <a:ext cx="7997397" cy="1071570"/>
          </a:xfrm>
        </p:spPr>
        <p:txBody>
          <a:bodyPr/>
          <a:lstStyle/>
          <a:p>
            <a:pPr lvl="0">
              <a:defRPr/>
            </a:pPr>
            <a:r>
              <a:rPr lang="ru-RU" sz="3200" dirty="0" smtClean="0">
                <a:solidFill>
                  <a:srgbClr val="428BB9">
                    <a:lumMod val="50000"/>
                  </a:srgbClr>
                </a:solidFill>
              </a:rPr>
              <a:t>Перспективность  </a:t>
            </a:r>
            <a:br>
              <a:rPr lang="ru-RU" sz="3200" dirty="0" smtClean="0">
                <a:solidFill>
                  <a:srgbClr val="428BB9">
                    <a:lumMod val="50000"/>
                  </a:srgbClr>
                </a:solidFill>
              </a:rPr>
            </a:br>
            <a:r>
              <a:rPr lang="ru-RU" sz="3200" dirty="0" smtClean="0">
                <a:solidFill>
                  <a:srgbClr val="428BB9">
                    <a:lumMod val="50000"/>
                  </a:srgbClr>
                </a:solidFill>
              </a:rPr>
              <a:t>коммерческой реализации </a:t>
            </a:r>
            <a:endParaRPr lang="ru-RU" sz="3200" b="1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285860"/>
            <a:ext cx="8179272" cy="53438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Оценка </a:t>
            </a:r>
            <a:r>
              <a:rPr lang="ru-RU" sz="2400" dirty="0" err="1" smtClean="0"/>
              <a:t>бизнес-стратегии</a:t>
            </a:r>
            <a:r>
              <a:rPr lang="ru-RU" sz="2400" dirty="0" smtClean="0"/>
              <a:t> инициатора по выпуску продукции и ее продвижению на рынок</a:t>
            </a:r>
          </a:p>
          <a:p>
            <a:pPr algn="r">
              <a:buNone/>
            </a:pPr>
            <a:r>
              <a:rPr lang="ru-RU" sz="2000" b="0" dirty="0" smtClean="0"/>
              <a:t>Как будет производиться и реализовываться                                        новая продукция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Что оценивает эксперт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r>
              <a:rPr lang="ru-RU" sz="2000" b="0" dirty="0" smtClean="0"/>
              <a:t>  </a:t>
            </a:r>
            <a:r>
              <a:rPr lang="ru-RU" sz="1800" b="0" dirty="0" smtClean="0"/>
              <a:t>адекватность стоимости приобретаемого оборудования и материалов</a:t>
            </a:r>
          </a:p>
          <a:p>
            <a:r>
              <a:rPr lang="ru-RU" sz="1800" b="0" dirty="0" smtClean="0"/>
              <a:t>  сроки сертификации продукции</a:t>
            </a:r>
          </a:p>
          <a:p>
            <a:r>
              <a:rPr lang="ru-RU" sz="1800" b="0" dirty="0" smtClean="0"/>
              <a:t>  комплексность сертификации продукции (сроки, действия, затраты)</a:t>
            </a:r>
          </a:p>
          <a:p>
            <a:r>
              <a:rPr lang="ru-RU" sz="1800" b="0" dirty="0" smtClean="0"/>
              <a:t>  корректность расчета себестоимости продукции</a:t>
            </a:r>
          </a:p>
          <a:p>
            <a:r>
              <a:rPr lang="ru-RU" sz="1800" b="0" dirty="0" smtClean="0"/>
              <a:t>  рентабельность производства и ее обоснование</a:t>
            </a:r>
          </a:p>
          <a:p>
            <a:r>
              <a:rPr lang="ru-RU" sz="1800" b="0" dirty="0" smtClean="0"/>
              <a:t>  возможность реализации проекта по представленному плану</a:t>
            </a:r>
          </a:p>
          <a:p>
            <a:r>
              <a:rPr lang="ru-RU" sz="1800" b="0" dirty="0" smtClean="0"/>
              <a:t>  правильность оценки рисков</a:t>
            </a:r>
          </a:p>
          <a:p>
            <a:r>
              <a:rPr lang="ru-RU" sz="1800" b="0" dirty="0" smtClean="0"/>
              <a:t>  действенность схем продвижения новой продукции</a:t>
            </a:r>
          </a:p>
          <a:p>
            <a:r>
              <a:rPr lang="ru-RU" sz="1800" b="0" dirty="0" smtClean="0"/>
              <a:t>  подтверждение заинтересованности потенциальных покупателей</a:t>
            </a:r>
          </a:p>
          <a:p>
            <a:pPr>
              <a:buNone/>
            </a:pPr>
            <a:endParaRPr lang="ru-RU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-27384"/>
            <a:ext cx="7997397" cy="1071570"/>
          </a:xfrm>
        </p:spPr>
        <p:txBody>
          <a:bodyPr/>
          <a:lstStyle/>
          <a:p>
            <a:pPr lvl="0"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Перспективность 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коммерческой реализации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285860"/>
            <a:ext cx="8179272" cy="53438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Оценка </a:t>
            </a:r>
            <a:r>
              <a:rPr lang="ru-RU" sz="2400" dirty="0" err="1" smtClean="0"/>
              <a:t>бизнес-стратегии</a:t>
            </a:r>
            <a:r>
              <a:rPr lang="ru-RU" sz="2400" dirty="0" smtClean="0"/>
              <a:t> инициатора по выпуску продукции и ее продвижению на рынок</a:t>
            </a:r>
          </a:p>
          <a:p>
            <a:pPr>
              <a:buNone/>
            </a:pPr>
            <a:endParaRPr lang="ru-RU" sz="2000" dirty="0" smtClean="0"/>
          </a:p>
          <a:p>
            <a:pPr algn="r">
              <a:buNone/>
            </a:pPr>
            <a:r>
              <a:rPr lang="ru-RU" sz="2000" b="0" dirty="0" smtClean="0"/>
              <a:t>Каковы финансовые результаты  реализации проекта</a:t>
            </a:r>
          </a:p>
          <a:p>
            <a:pPr>
              <a:buNone/>
            </a:pPr>
            <a:endParaRPr lang="ru-RU" sz="2000" b="0" dirty="0" smtClean="0"/>
          </a:p>
          <a:p>
            <a:pPr>
              <a:buNone/>
            </a:pPr>
            <a:r>
              <a:rPr lang="ru-RU" sz="2000" dirty="0" smtClean="0"/>
              <a:t>Что необходимо</a:t>
            </a:r>
            <a:r>
              <a:rPr lang="en-US" sz="2000" dirty="0" smtClean="0"/>
              <a:t> </a:t>
            </a:r>
            <a:r>
              <a:rPr lang="ru-RU" sz="2000" dirty="0" smtClean="0"/>
              <a:t>отразить в заявке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r>
              <a:rPr lang="ru-RU" sz="2000" b="0" dirty="0" smtClean="0"/>
              <a:t>общий объём финансирования проекта</a:t>
            </a:r>
          </a:p>
          <a:p>
            <a:r>
              <a:rPr lang="ru-RU" sz="2000" b="0" dirty="0" err="1" smtClean="0"/>
              <a:t>погодовой</a:t>
            </a:r>
            <a:r>
              <a:rPr lang="ru-RU" sz="2000" b="0" dirty="0" smtClean="0"/>
              <a:t> план движения денежных средств с учётом затрат на коммерциализацию результатов НИОКР</a:t>
            </a:r>
          </a:p>
          <a:p>
            <a:r>
              <a:rPr lang="ru-RU" sz="2000" b="0" dirty="0" smtClean="0"/>
              <a:t>календарный план и смета затрат</a:t>
            </a:r>
          </a:p>
          <a:p>
            <a:r>
              <a:rPr lang="ru-RU" sz="2000" b="0" dirty="0" smtClean="0"/>
              <a:t>основные экономические показатели к концу                    реализации проекта</a:t>
            </a:r>
          </a:p>
          <a:p>
            <a:pPr>
              <a:buNone/>
            </a:pPr>
            <a:r>
              <a:rPr lang="ru-RU" sz="2000" b="0" dirty="0" smtClean="0"/>
              <a:t> </a:t>
            </a:r>
          </a:p>
          <a:p>
            <a:pPr>
              <a:buNone/>
            </a:pPr>
            <a:endParaRPr lang="ru-RU" sz="2000" b="0" dirty="0" smtClean="0"/>
          </a:p>
          <a:p>
            <a:pPr>
              <a:buNone/>
            </a:pPr>
            <a:endParaRPr lang="ru-RU" sz="2000" b="0" dirty="0" smtClean="0"/>
          </a:p>
          <a:p>
            <a:pPr>
              <a:buNone/>
            </a:pPr>
            <a:endParaRPr lang="ru-RU" sz="2000" b="0" dirty="0" smtClean="0"/>
          </a:p>
          <a:p>
            <a:pPr>
              <a:buNone/>
            </a:pPr>
            <a:endParaRPr lang="ru-RU" sz="1800" b="0" dirty="0" smtClean="0"/>
          </a:p>
          <a:p>
            <a:pPr>
              <a:buNone/>
            </a:pPr>
            <a:endParaRPr lang="ru-RU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-27384"/>
            <a:ext cx="7997397" cy="1071570"/>
          </a:xfrm>
        </p:spPr>
        <p:txBody>
          <a:bodyPr/>
          <a:lstStyle/>
          <a:p>
            <a:pPr lvl="0"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Перспективность 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коммерческой реализации </a:t>
            </a:r>
            <a:endParaRPr lang="ru-RU" sz="3200" b="1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285860"/>
            <a:ext cx="8179272" cy="534388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 </a:t>
            </a:r>
            <a:r>
              <a:rPr lang="ru-RU" sz="2600" dirty="0" smtClean="0"/>
              <a:t>Оценка </a:t>
            </a:r>
            <a:r>
              <a:rPr lang="ru-RU" sz="2600" dirty="0" err="1" smtClean="0"/>
              <a:t>бизнес-стратегии</a:t>
            </a:r>
            <a:r>
              <a:rPr lang="ru-RU" sz="2600" dirty="0" smtClean="0"/>
              <a:t> инициатора по выпуску продукции и ее продвижению на рынок</a:t>
            </a:r>
          </a:p>
          <a:p>
            <a:pPr>
              <a:buNone/>
            </a:pPr>
            <a:endParaRPr lang="ru-RU" sz="2400" dirty="0" smtClean="0"/>
          </a:p>
          <a:p>
            <a:pPr lvl="0" algn="r">
              <a:buNone/>
            </a:pPr>
            <a:r>
              <a:rPr lang="ru-RU" sz="2000" b="0" dirty="0" smtClean="0">
                <a:solidFill>
                  <a:srgbClr val="428BB9">
                    <a:lumMod val="75000"/>
                  </a:srgbClr>
                </a:solidFill>
              </a:rPr>
              <a:t>Каковы финансовые результаты  реализации проекта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000" dirty="0" smtClean="0"/>
              <a:t>Что оценивает эксперт</a:t>
            </a:r>
            <a:r>
              <a:rPr lang="en-US" sz="2000" b="0" dirty="0" smtClean="0"/>
              <a:t>:</a:t>
            </a:r>
            <a:endParaRPr lang="ru-RU" sz="2000" b="0" dirty="0" smtClean="0"/>
          </a:p>
          <a:p>
            <a:r>
              <a:rPr lang="ru-RU" sz="2000" b="0" dirty="0" smtClean="0">
                <a:cs typeface="Times New Roman" pitchFamily="18" charset="0"/>
              </a:rPr>
              <a:t>корректность расчета объема выпуска в течение 5 лет после начала выпуска</a:t>
            </a:r>
          </a:p>
          <a:p>
            <a:r>
              <a:rPr lang="ru-RU" sz="2000" b="0" dirty="0" smtClean="0">
                <a:cs typeface="Times New Roman" pitchFamily="18" charset="0"/>
              </a:rPr>
              <a:t>сроки окупаемости</a:t>
            </a:r>
          </a:p>
          <a:p>
            <a:r>
              <a:rPr lang="ru-RU" sz="2000" b="0" dirty="0" smtClean="0">
                <a:cs typeface="Times New Roman" pitchFamily="18" charset="0"/>
              </a:rPr>
              <a:t>возможность выполнения работ в календарном плане за счет средств по смете затрат </a:t>
            </a:r>
          </a:p>
          <a:p>
            <a:r>
              <a:rPr lang="ru-RU" sz="2000" b="0" dirty="0" smtClean="0">
                <a:cs typeface="Times New Roman" pitchFamily="18" charset="0"/>
              </a:rPr>
              <a:t>соответствие показателей реализации проекта в различных таблицах</a:t>
            </a:r>
          </a:p>
          <a:p>
            <a:r>
              <a:rPr lang="ru-RU" sz="2000" b="0" dirty="0" smtClean="0">
                <a:cs typeface="Times New Roman" pitchFamily="18" charset="0"/>
              </a:rPr>
              <a:t>число рабочих мест по годам реализации проекта</a:t>
            </a:r>
          </a:p>
          <a:p>
            <a:r>
              <a:rPr lang="ru-RU" sz="2000" b="0" dirty="0" smtClean="0">
                <a:cs typeface="Times New Roman" pitchFamily="18" charset="0"/>
              </a:rPr>
              <a:t>плановый объём продаж новой продукции </a:t>
            </a:r>
          </a:p>
          <a:p>
            <a:pPr>
              <a:buNone/>
            </a:pPr>
            <a:endParaRPr lang="ru-RU" sz="2000" b="0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cs typeface="Times New Roman" pitchFamily="18" charset="0"/>
              </a:rPr>
              <a:t>Оценка комплексности бизнес – стратегии и состыковки              ее разделов</a:t>
            </a:r>
          </a:p>
          <a:p>
            <a:pPr>
              <a:buNone/>
            </a:pPr>
            <a:endParaRPr lang="ru-RU" sz="2000" b="0" dirty="0" smtClean="0"/>
          </a:p>
          <a:p>
            <a:pPr>
              <a:buNone/>
            </a:pPr>
            <a:endParaRPr lang="ru-RU" sz="2000" b="0" dirty="0" smtClean="0"/>
          </a:p>
          <a:p>
            <a:pPr>
              <a:buNone/>
            </a:pPr>
            <a:endParaRPr lang="ru-RU" sz="1800" b="0" dirty="0" smtClean="0"/>
          </a:p>
          <a:p>
            <a:pPr>
              <a:buNone/>
            </a:pPr>
            <a:endParaRPr lang="ru-RU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7997397" cy="1071570"/>
          </a:xfrm>
        </p:spPr>
        <p:txBody>
          <a:bodyPr/>
          <a:lstStyle/>
          <a:p>
            <a:pPr lvl="0"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Перспективность 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реализации </a:t>
            </a:r>
            <a:r>
              <a:rPr lang="ru-RU" sz="3200" b="0" dirty="0" smtClean="0">
                <a:solidFill>
                  <a:schemeClr val="accent6">
                    <a:lumMod val="50000"/>
                  </a:schemeClr>
                </a:solidFill>
              </a:rPr>
              <a:t>(примеры)</a:t>
            </a:r>
            <a:r>
              <a:rPr lang="ru-RU" sz="3200" dirty="0" smtClean="0">
                <a:solidFill>
                  <a:schemeClr val="bg2"/>
                </a:solidFill>
              </a:rPr>
              <a:t/>
            </a:r>
            <a:br>
              <a:rPr lang="ru-RU" sz="3200" dirty="0" smtClean="0">
                <a:solidFill>
                  <a:schemeClr val="bg2"/>
                </a:solidFill>
              </a:rPr>
            </a:br>
            <a:endParaRPr lang="ru-RU" sz="3200" b="1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196752"/>
            <a:ext cx="7531200" cy="554461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/>
              <a:t>  </a:t>
            </a:r>
            <a:r>
              <a:rPr lang="ru-RU" sz="1800" b="0" i="1" dirty="0" smtClean="0">
                <a:solidFill>
                  <a:srgbClr val="006600"/>
                </a:solidFill>
              </a:rPr>
              <a:t>«Основные выявленные на момент  &lt;…&gt; риски проекта, расположенные по &lt;…&gt;, следующие: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1800" b="0" i="1" dirty="0" smtClean="0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0" i="1" dirty="0" smtClean="0">
                <a:solidFill>
                  <a:srgbClr val="006600"/>
                </a:solidFill>
              </a:rPr>
              <a:t>1. Несоответствие разработки заявляемым характеристикам;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0" i="1" dirty="0" smtClean="0">
                <a:solidFill>
                  <a:srgbClr val="006600"/>
                </a:solidFill>
              </a:rPr>
              <a:t>2. Появление конкурентной продукции в течении ближайшего периода времени (20хх год)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0" i="1" dirty="0" smtClean="0">
                <a:solidFill>
                  <a:srgbClr val="006600"/>
                </a:solidFill>
              </a:rPr>
              <a:t>3. </a:t>
            </a:r>
            <a:r>
              <a:rPr lang="ru-RU" sz="1800" b="0" i="1" dirty="0" err="1" smtClean="0">
                <a:solidFill>
                  <a:srgbClr val="006600"/>
                </a:solidFill>
              </a:rPr>
              <a:t>Невостребованность</a:t>
            </a:r>
            <a:r>
              <a:rPr lang="ru-RU" sz="1800" b="0" i="1" dirty="0" smtClean="0">
                <a:solidFill>
                  <a:srgbClr val="006600"/>
                </a:solidFill>
              </a:rPr>
              <a:t> продукции рынком.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0" i="1" dirty="0" smtClean="0">
                <a:solidFill>
                  <a:srgbClr val="006600"/>
                </a:solidFill>
              </a:rPr>
              <a:t>        Риск 1 оценивается как &lt;средний&gt;. Его снижение достигается за счет &lt;…&gt;   и т.д.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1800" b="0" i="1" dirty="0" smtClean="0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000" b="0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7997397" cy="107157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428BB9">
                    <a:lumMod val="50000"/>
                  </a:srgbClr>
                </a:solidFill>
              </a:rPr>
              <a:t>Перспективность  </a:t>
            </a:r>
            <a:br>
              <a:rPr lang="ru-RU" sz="3200" dirty="0" smtClean="0">
                <a:solidFill>
                  <a:srgbClr val="428BB9">
                    <a:lumMod val="50000"/>
                  </a:srgbClr>
                </a:solidFill>
              </a:rPr>
            </a:br>
            <a:r>
              <a:rPr lang="ru-RU" sz="3200" dirty="0" smtClean="0">
                <a:solidFill>
                  <a:srgbClr val="428BB9">
                    <a:lumMod val="50000"/>
                  </a:srgbClr>
                </a:solidFill>
              </a:rPr>
              <a:t>коммерческой реализации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bg2"/>
                </a:solidFill>
              </a:rPr>
              <a:t/>
            </a:r>
            <a:br>
              <a:rPr lang="ru-RU" sz="3200" dirty="0" smtClean="0">
                <a:solidFill>
                  <a:schemeClr val="bg2"/>
                </a:solidFill>
              </a:rPr>
            </a:br>
            <a:endParaRPr lang="ru-RU" sz="3200" b="1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285860"/>
            <a:ext cx="8179272" cy="53438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Наличие и достаточность технических и финансовых ресурсов для коммерциализации результатов НИОКР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400" dirty="0" smtClean="0"/>
              <a:t>Что оценивает эксперт</a:t>
            </a:r>
            <a:r>
              <a:rPr lang="en-US" sz="2400" b="0" dirty="0" smtClean="0"/>
              <a:t>:</a:t>
            </a:r>
            <a:endParaRPr lang="ru-RU" sz="2400" b="0" dirty="0" smtClean="0"/>
          </a:p>
          <a:p>
            <a:r>
              <a:rPr lang="ru-RU" sz="2400" b="0" dirty="0" smtClean="0">
                <a:cs typeface="Times New Roman" pitchFamily="18" charset="0"/>
              </a:rPr>
              <a:t>источники внебюджетного финансирования проекта </a:t>
            </a:r>
          </a:p>
          <a:p>
            <a:r>
              <a:rPr lang="ru-RU" sz="2400" b="0" dirty="0" smtClean="0">
                <a:cs typeface="Times New Roman" pitchFamily="18" charset="0"/>
              </a:rPr>
              <a:t>перечень существующего оборудования и перспективы его использования</a:t>
            </a:r>
          </a:p>
          <a:p>
            <a:r>
              <a:rPr lang="ru-RU" sz="2400" b="0" dirty="0" smtClean="0">
                <a:cs typeface="Times New Roman" pitchFamily="18" charset="0"/>
              </a:rPr>
              <a:t>перечень приобретаемого оборудования за счет внебюджетных средств</a:t>
            </a:r>
          </a:p>
          <a:p>
            <a:pPr>
              <a:buNone/>
            </a:pPr>
            <a:endParaRPr lang="ru-RU" sz="2000" b="0" dirty="0" smtClean="0"/>
          </a:p>
          <a:p>
            <a:pPr>
              <a:buNone/>
            </a:pPr>
            <a:endParaRPr lang="ru-RU" sz="2000" b="0" dirty="0" smtClean="0"/>
          </a:p>
          <a:p>
            <a:pPr>
              <a:buNone/>
            </a:pPr>
            <a:endParaRPr lang="ru-RU" sz="1800" b="0" dirty="0" smtClean="0"/>
          </a:p>
          <a:p>
            <a:pPr>
              <a:buNone/>
            </a:pPr>
            <a:endParaRPr lang="ru-RU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72728"/>
            <a:ext cx="6336704" cy="508000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Мотивация участников</a:t>
            </a:r>
            <a:r>
              <a:rPr lang="ru-RU" sz="3600" dirty="0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897" y="1844824"/>
            <a:ext cx="8209607" cy="4105275"/>
          </a:xfrm>
        </p:spPr>
        <p:txBody>
          <a:bodyPr/>
          <a:lstStyle/>
          <a:p>
            <a:pPr marL="514350" indent="-514350" eaLnBrk="1" hangingPunct="1">
              <a:buNone/>
              <a:defRPr/>
            </a:pPr>
            <a:r>
              <a:rPr lang="ru-RU" sz="2400" b="1" u="sng" dirty="0" smtClean="0"/>
              <a:t>Инициатор проекта</a:t>
            </a:r>
            <a:r>
              <a:rPr lang="ru-RU" sz="2400" b="1" dirty="0" smtClean="0"/>
              <a:t> </a:t>
            </a:r>
            <a:r>
              <a:rPr lang="ru-RU" sz="2400" b="0" dirty="0" smtClean="0"/>
              <a:t>–</a:t>
            </a:r>
            <a:r>
              <a:rPr lang="ru-RU" sz="2400" b="1" dirty="0" smtClean="0"/>
              <a:t> </a:t>
            </a:r>
            <a:r>
              <a:rPr lang="ru-RU" sz="2400" b="0" dirty="0" smtClean="0"/>
              <a:t>повышение дохода за счет решения производственных проблем и выпуска новой продукции при отсутствии дополнительных затрат на проведение НИОКР для создания новых технологий</a:t>
            </a:r>
          </a:p>
          <a:p>
            <a:pPr marL="514350" indent="-514350" eaLnBrk="1" hangingPunct="1">
              <a:buNone/>
              <a:defRPr/>
            </a:pPr>
            <a:endParaRPr lang="ru-RU" sz="2400" dirty="0" smtClean="0"/>
          </a:p>
          <a:p>
            <a:pPr marL="514350" indent="-514350">
              <a:buNone/>
              <a:defRPr/>
            </a:pPr>
            <a:r>
              <a:rPr lang="ru-RU" sz="2400" b="1" u="sng" dirty="0" smtClean="0"/>
              <a:t>МИП</a:t>
            </a:r>
            <a:r>
              <a:rPr lang="ru-RU" sz="2400" b="1" dirty="0" smtClean="0"/>
              <a:t> </a:t>
            </a:r>
            <a:r>
              <a:rPr lang="ru-RU" sz="2400" b="0" dirty="0" smtClean="0"/>
              <a:t>– получение дохода от реализации прав на использование созданной интеллектуальной собственности, ускорение коммерциализации имеющихся научно-технических заделов</a:t>
            </a:r>
          </a:p>
          <a:p>
            <a:pPr marL="514350" indent="-514350" eaLnBrk="1" hangingPunct="1">
              <a:buNone/>
              <a:defRPr/>
            </a:pPr>
            <a:r>
              <a:rPr lang="ru-RU" dirty="0" smtClean="0"/>
              <a:t> </a:t>
            </a:r>
          </a:p>
          <a:p>
            <a:pPr marL="514350" indent="-514350" eaLnBrk="1" hangingPunct="1">
              <a:buFontTx/>
              <a:buNone/>
              <a:defRPr/>
            </a:pPr>
            <a:r>
              <a:rPr lang="ru-RU" b="1" dirty="0" smtClean="0"/>
              <a:t> </a:t>
            </a:r>
          </a:p>
          <a:p>
            <a:pPr marL="514350" indent="-514350" eaLnBrk="1" hangingPunct="1">
              <a:buFontTx/>
              <a:buNone/>
              <a:defRPr/>
            </a:pPr>
            <a:r>
              <a:rPr lang="ru-RU" b="1" dirty="0" smtClean="0"/>
              <a:t> </a:t>
            </a:r>
            <a:r>
              <a:rPr lang="ru-RU" dirty="0" smtClean="0"/>
              <a:t>-</a:t>
            </a:r>
          </a:p>
          <a:p>
            <a:pPr algn="r" eaLnBrk="1" hangingPunct="1">
              <a:buFontTx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-27384"/>
            <a:ext cx="7997397" cy="1071570"/>
          </a:xfrm>
        </p:spPr>
        <p:txBody>
          <a:bodyPr/>
          <a:lstStyle/>
          <a:p>
            <a:pPr lvl="0">
              <a:defRPr/>
            </a:pPr>
            <a:r>
              <a:rPr lang="ru-RU" sz="3200" dirty="0" smtClean="0">
                <a:solidFill>
                  <a:srgbClr val="428BB9">
                    <a:lumMod val="50000"/>
                  </a:srgbClr>
                </a:solidFill>
              </a:rPr>
              <a:t>Перспективность  </a:t>
            </a:r>
            <a:br>
              <a:rPr lang="ru-RU" sz="3200" dirty="0" smtClean="0">
                <a:solidFill>
                  <a:srgbClr val="428BB9">
                    <a:lumMod val="50000"/>
                  </a:srgbClr>
                </a:solidFill>
              </a:rPr>
            </a:br>
            <a:r>
              <a:rPr lang="ru-RU" sz="3200" dirty="0" smtClean="0">
                <a:solidFill>
                  <a:srgbClr val="428BB9">
                    <a:lumMod val="50000"/>
                  </a:srgbClr>
                </a:solidFill>
              </a:rPr>
              <a:t>коммерческой реализации </a:t>
            </a:r>
            <a:endParaRPr lang="ru-RU" sz="3200" b="1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285860"/>
            <a:ext cx="8179272" cy="53438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Повышение экспортных возможностей Инициатора в результате коммерциализации                    результатов НИОКР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400" dirty="0" smtClean="0"/>
              <a:t>Что оценивает эксперт</a:t>
            </a:r>
            <a:r>
              <a:rPr lang="en-US" sz="2400" b="0" dirty="0" smtClean="0"/>
              <a:t>:</a:t>
            </a:r>
            <a:endParaRPr lang="ru-RU" sz="2400" b="0" dirty="0" smtClean="0"/>
          </a:p>
          <a:p>
            <a:r>
              <a:rPr lang="ru-RU" sz="2400" b="0" dirty="0" smtClean="0">
                <a:cs typeface="Times New Roman" pitchFamily="18" charset="0"/>
              </a:rPr>
              <a:t>имеет ли новая продукция экспортный потенциал </a:t>
            </a:r>
          </a:p>
          <a:p>
            <a:r>
              <a:rPr lang="ru-RU" sz="2400" b="0" dirty="0" smtClean="0">
                <a:cs typeface="Times New Roman" pitchFamily="18" charset="0"/>
              </a:rPr>
              <a:t>достаточны ли конкурентные преимущества для вывода продукции на зарубежный рынок  </a:t>
            </a:r>
          </a:p>
          <a:p>
            <a:r>
              <a:rPr lang="ru-RU" sz="2400" b="0" dirty="0" smtClean="0">
                <a:cs typeface="Times New Roman" pitchFamily="18" charset="0"/>
              </a:rPr>
              <a:t>каким образом планируется продвижение на зарубежные рынки</a:t>
            </a:r>
          </a:p>
          <a:p>
            <a:pPr>
              <a:buNone/>
            </a:pPr>
            <a:endParaRPr lang="ru-RU" sz="2000" b="0" dirty="0" smtClean="0"/>
          </a:p>
          <a:p>
            <a:pPr>
              <a:buNone/>
            </a:pPr>
            <a:endParaRPr lang="ru-RU" sz="2000" b="0" dirty="0" smtClean="0"/>
          </a:p>
          <a:p>
            <a:pPr>
              <a:buNone/>
            </a:pPr>
            <a:endParaRPr lang="ru-RU" sz="1800" b="0" dirty="0" smtClean="0"/>
          </a:p>
          <a:p>
            <a:pPr>
              <a:buNone/>
            </a:pPr>
            <a:endParaRPr lang="ru-RU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4624"/>
            <a:ext cx="7997397" cy="1071570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Наличие и квалификация                трудовых ресурсов  </a:t>
            </a:r>
            <a:r>
              <a:rPr lang="ru-RU" sz="3200" dirty="0" smtClean="0">
                <a:solidFill>
                  <a:schemeClr val="bg2"/>
                </a:solidFill>
              </a:rPr>
              <a:t/>
            </a:r>
            <a:br>
              <a:rPr lang="ru-RU" sz="3200" dirty="0" smtClean="0">
                <a:solidFill>
                  <a:schemeClr val="bg2"/>
                </a:solidFill>
              </a:rPr>
            </a:br>
            <a:endParaRPr lang="ru-RU" sz="3200" b="1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285860"/>
            <a:ext cx="8179272" cy="53438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Возможность трудовых ресурсов инициатора          </a:t>
            </a:r>
          </a:p>
          <a:p>
            <a:pPr>
              <a:buNone/>
            </a:pPr>
            <a:r>
              <a:rPr lang="ru-RU" sz="2400" dirty="0" err="1" smtClean="0"/>
              <a:t>коммерциализировать</a:t>
            </a:r>
            <a:r>
              <a:rPr lang="ru-RU" sz="2400" dirty="0" smtClean="0"/>
              <a:t> полученные результаты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000" dirty="0" smtClean="0"/>
              <a:t>Что оценивает эксперт</a:t>
            </a:r>
          </a:p>
          <a:p>
            <a:r>
              <a:rPr lang="ru-RU" sz="1800" dirty="0" smtClean="0"/>
              <a:t> </a:t>
            </a:r>
            <a:r>
              <a:rPr lang="ru-RU" sz="1800" b="0" dirty="0" smtClean="0">
                <a:cs typeface="Times New Roman" pitchFamily="18" charset="0"/>
              </a:rPr>
              <a:t>только кадровые ресурсы, участвующие в реализации проекта</a:t>
            </a:r>
          </a:p>
          <a:p>
            <a:r>
              <a:rPr lang="ru-RU" sz="1800" b="0" dirty="0" smtClean="0">
                <a:cs typeface="Times New Roman" pitchFamily="18" charset="0"/>
              </a:rPr>
              <a:t> возможность Инициатора контролировать ход выполнения НИОКР</a:t>
            </a:r>
          </a:p>
          <a:p>
            <a:r>
              <a:rPr lang="ru-RU" sz="1800" b="0" dirty="0" smtClean="0">
                <a:cs typeface="Times New Roman" pitchFamily="18" charset="0"/>
              </a:rPr>
              <a:t> опыт сотрудников по коммерциализации НИОКР</a:t>
            </a:r>
          </a:p>
          <a:p>
            <a:pPr>
              <a:spcBef>
                <a:spcPts val="1200"/>
              </a:spcBef>
              <a:buNone/>
            </a:pPr>
            <a:endParaRPr lang="ru-RU" sz="2000" dirty="0" smtClean="0"/>
          </a:p>
          <a:p>
            <a:pPr>
              <a:spcBef>
                <a:spcPts val="1200"/>
              </a:spcBef>
              <a:buNone/>
            </a:pPr>
            <a:r>
              <a:rPr lang="ru-RU" sz="2400" dirty="0" smtClean="0"/>
              <a:t>Результаты инициатора по                         коммерциализации НИОКР</a:t>
            </a:r>
            <a:r>
              <a:rPr lang="ru-RU" sz="2400" b="0" dirty="0" smtClean="0"/>
              <a:t>  </a:t>
            </a:r>
          </a:p>
          <a:p>
            <a:pPr>
              <a:spcBef>
                <a:spcPts val="1200"/>
              </a:spcBef>
              <a:buNone/>
            </a:pPr>
            <a:r>
              <a:rPr lang="ru-RU" sz="1800" dirty="0" smtClean="0"/>
              <a:t>Что оценивает эксперт</a:t>
            </a:r>
          </a:p>
          <a:p>
            <a:r>
              <a:rPr lang="ru-RU" sz="1800" b="0" dirty="0" smtClean="0">
                <a:cs typeface="Times New Roman" pitchFamily="18" charset="0"/>
              </a:rPr>
              <a:t>опыт и результаты  Инициатора  по коммерциализации НИОКР</a:t>
            </a:r>
          </a:p>
          <a:p>
            <a:r>
              <a:rPr lang="ru-RU" sz="1800" b="0" dirty="0" smtClean="0">
                <a:cs typeface="Times New Roman" pitchFamily="18" charset="0"/>
              </a:rPr>
              <a:t>объем инновационной продукции, выполняемых работ и оказываемых услуг в общем объеме продукции инициатора</a:t>
            </a:r>
          </a:p>
          <a:p>
            <a:r>
              <a:rPr lang="ru-RU" sz="1800" b="0" dirty="0" smtClean="0">
                <a:cs typeface="Times New Roman" pitchFamily="18" charset="0"/>
              </a:rPr>
              <a:t>повышение экономических показателей инициатора, полученные за счет коммерциализации иных НИОКР</a:t>
            </a:r>
            <a:endParaRPr lang="ru-RU" sz="2000" b="0" dirty="0" smtClean="0">
              <a:cs typeface="Times New Roman" pitchFamily="18" charset="0"/>
            </a:endParaRPr>
          </a:p>
          <a:p>
            <a:pPr>
              <a:buNone/>
            </a:pPr>
            <a:endParaRPr lang="ru-RU" sz="2000" b="0" dirty="0" smtClean="0"/>
          </a:p>
          <a:p>
            <a:pPr>
              <a:buNone/>
            </a:pPr>
            <a:endParaRPr lang="ru-RU" sz="1800" b="0" dirty="0" smtClean="0"/>
          </a:p>
          <a:p>
            <a:pPr>
              <a:buNone/>
            </a:pPr>
            <a:endParaRPr lang="ru-RU" sz="20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40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3347050" y="1412776"/>
            <a:ext cx="6049486" cy="1470025"/>
          </a:xfrm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3200" dirty="0" smtClean="0"/>
              <a:t>Контактная информация</a:t>
            </a:r>
            <a:endParaRPr lang="en-US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3879011" y="2780928"/>
            <a:ext cx="5151438" cy="2376264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Офис в Москве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125009,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Глинищевский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пер., д.3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Тел.: +7 495 692-91-90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+7 495 692-95-52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E-mail: Itc.conference.2014@gmail.com</a:t>
            </a: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42430" name="Picture 62" descr="http://www.misis.ru/Portals/0/Documents/Press/2013/Events/fasie_ru.0E0C2FDE5CF54A2BB62096EEE49033B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469" y="5797083"/>
            <a:ext cx="2141724" cy="737804"/>
          </a:xfrm>
          <a:prstGeom prst="rect">
            <a:avLst/>
          </a:prstGeom>
          <a:noFill/>
        </p:spPr>
      </p:pic>
      <p:pic>
        <p:nvPicPr>
          <p:cNvPr id="6" name="Рисунок 5" descr="economia-abruzzo_corsi-di-formazione-per-gli-imprenditori-dell-aqui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8183" y="2104845"/>
            <a:ext cx="1440000" cy="9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kobi-kredileri-107-milyar-liraya-ulasti-620x3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1712" y="4304584"/>
            <a:ext cx="1440000" cy="914400"/>
          </a:xfrm>
          <a:prstGeom prst="rect">
            <a:avLst/>
          </a:prstGeom>
          <a:ln w="158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featured-img-high-rez.jp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064136" y="3217651"/>
            <a:ext cx="1429562" cy="923028"/>
          </a:xfrm>
          <a:prstGeom prst="rect">
            <a:avLst/>
          </a:prstGeom>
          <a:ln w="158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41"/>
          <p:cNvSpPr txBox="1">
            <a:spLocks noChangeArrowheads="1"/>
          </p:cNvSpPr>
          <p:nvPr/>
        </p:nvSpPr>
        <p:spPr bwMode="gray">
          <a:xfrm>
            <a:off x="2411760" y="302791"/>
            <a:ext cx="6516216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alpha val="99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7273925" cy="50800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Программа «Кооперация». </a:t>
            </a:r>
            <a:br>
              <a:rPr lang="ru-RU" sz="3200" b="1" dirty="0" smtClean="0"/>
            </a:br>
            <a:r>
              <a:rPr lang="ru-RU" sz="3200" b="1" dirty="0" smtClean="0"/>
              <a:t>Общие положения</a:t>
            </a:r>
            <a:r>
              <a:rPr lang="ru-RU" sz="3200" dirty="0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19" y="1196752"/>
            <a:ext cx="8065269" cy="4105275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/>
              <a:t>Сценарии программы:</a:t>
            </a:r>
          </a:p>
          <a:p>
            <a:pPr>
              <a:spcBef>
                <a:spcPts val="0"/>
              </a:spcBef>
              <a:buNone/>
            </a:pPr>
            <a:endParaRPr lang="ru-RU" sz="1800" b="0" dirty="0" smtClean="0"/>
          </a:p>
          <a:p>
            <a:pPr>
              <a:lnSpc>
                <a:spcPct val="130000"/>
              </a:lnSpc>
              <a:spcBef>
                <a:spcPts val="0"/>
              </a:spcBef>
              <a:buAutoNum type="arabicParenR"/>
            </a:pPr>
            <a:r>
              <a:rPr lang="ru-RU" sz="1800" b="0" dirty="0" smtClean="0"/>
              <a:t>разработка  </a:t>
            </a:r>
            <a:r>
              <a:rPr lang="ru-RU" sz="1800" b="0" dirty="0" err="1" smtClean="0"/>
              <a:t>МИПом</a:t>
            </a:r>
            <a:r>
              <a:rPr lang="ru-RU" sz="1800" b="0" dirty="0" smtClean="0"/>
              <a:t>  новой  продукции,  производство  и  реализация  которой гарантируется, на  условиях покупки прав,  лицензирования, отчисления роялти и т.д.,  крупным предприятием на базе своих мощностей и через свои сбытовые каналы;</a:t>
            </a:r>
          </a:p>
          <a:p>
            <a:pPr>
              <a:lnSpc>
                <a:spcPct val="130000"/>
              </a:lnSpc>
              <a:spcBef>
                <a:spcPts val="0"/>
              </a:spcBef>
              <a:buAutoNum type="arabicParenR"/>
            </a:pPr>
            <a:endParaRPr lang="ru-RU" sz="1800" b="0" dirty="0" smtClean="0"/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800" b="0" dirty="0" smtClean="0"/>
              <a:t>2)  разработка </a:t>
            </a:r>
            <a:r>
              <a:rPr lang="ru-RU" sz="1800" b="0" dirty="0" err="1" smtClean="0"/>
              <a:t>МИПом</a:t>
            </a:r>
            <a:r>
              <a:rPr lang="ru-RU" sz="1800" b="0" dirty="0" smtClean="0"/>
              <a:t> новой технологии или продукции (материала, оборудования и  т.п.)  в  интересах  крупного  предприятия,  гарантирующего  по  завершении проекта  приобретение  и  применение  в  рамках  производственного  цикла данного  типа  продукции  или  технологии,  использование  которых  позволит крупному  предприятию  модернизировать  производство  и  нарастить  объём выпуска и реализации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ru-RU" sz="2400" b="1" dirty="0" smtClean="0"/>
              <a:t>   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8064896" cy="928687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Программа «Кооперация». </a:t>
            </a:r>
            <a:br>
              <a:rPr lang="ru-RU" sz="3200" b="1" dirty="0" smtClean="0"/>
            </a:br>
            <a:r>
              <a:rPr lang="ru-RU" sz="3200" dirty="0" smtClean="0"/>
              <a:t>Направления</a:t>
            </a:r>
            <a:r>
              <a:rPr lang="ru-RU" sz="3200" b="1" dirty="0" smtClean="0"/>
              <a:t> </a:t>
            </a:r>
            <a:r>
              <a:rPr lang="ru-RU" sz="3200" dirty="0" smtClean="0"/>
              <a:t> реализации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699" y="1268760"/>
            <a:ext cx="8101781" cy="5400600"/>
          </a:xfrm>
        </p:spPr>
        <p:txBody>
          <a:bodyPr/>
          <a:lstStyle/>
          <a:p>
            <a:pPr algn="r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2000" b="0" dirty="0" smtClean="0">
                <a:cs typeface="Times New Roman" pitchFamily="18" charset="0"/>
              </a:rPr>
              <a:t>Проведение НИОКР предусмотрено по приоритетным направлениям развития науки, технологий и техники в Российской Федерации, утвержденным Указом                        Президента РФ №899 от 7 июля 2011 года</a:t>
            </a:r>
            <a:r>
              <a:rPr lang="ru-RU" sz="2000" dirty="0" smtClean="0"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000" dirty="0" smtClean="0">
                <a:cs typeface="Times New Roman" pitchFamily="18" charset="0"/>
              </a:rPr>
              <a:t>безопасность и противодействие терроризму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000" dirty="0" smtClean="0">
                <a:cs typeface="Times New Roman" pitchFamily="18" charset="0"/>
              </a:rPr>
              <a:t>индустрия </a:t>
            </a:r>
            <a:r>
              <a:rPr lang="ru-RU" sz="2000" dirty="0" err="1" smtClean="0">
                <a:cs typeface="Times New Roman" pitchFamily="18" charset="0"/>
              </a:rPr>
              <a:t>наносистем</a:t>
            </a:r>
            <a:r>
              <a:rPr lang="ru-RU" sz="2000" dirty="0" smtClean="0"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000" dirty="0" smtClean="0">
                <a:cs typeface="Times New Roman" pitchFamily="18" charset="0"/>
              </a:rPr>
              <a:t>информационно-телекоммуникационные системы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000" dirty="0" smtClean="0">
                <a:cs typeface="Times New Roman" pitchFamily="18" charset="0"/>
              </a:rPr>
              <a:t>науки о жизни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000" dirty="0" smtClean="0">
                <a:cs typeface="Times New Roman" pitchFamily="18" charset="0"/>
              </a:rPr>
              <a:t>рациональное природопользование;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000" dirty="0" smtClean="0">
                <a:cs typeface="Times New Roman" pitchFamily="18" charset="0"/>
              </a:rPr>
              <a:t>транспортные и космические системы,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000" dirty="0" err="1" smtClean="0">
                <a:cs typeface="Times New Roman" pitchFamily="18" charset="0"/>
              </a:rPr>
              <a:t>энергоэффективность</a:t>
            </a:r>
            <a:r>
              <a:rPr lang="ru-RU" sz="2000" dirty="0" smtClean="0">
                <a:cs typeface="Times New Roman" pitchFamily="18" charset="0"/>
              </a:rPr>
              <a:t>, энергосбережение,                           ядерная энергетика</a:t>
            </a:r>
            <a:r>
              <a:rPr lang="ru-RU" b="1" dirty="0" smtClean="0"/>
              <a:t>                                                                       </a:t>
            </a:r>
            <a:endParaRPr lang="ru-RU" dirty="0" smtClean="0"/>
          </a:p>
          <a:p>
            <a:pPr algn="r" eaLnBrk="1" hangingPunct="1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4624"/>
            <a:ext cx="8064896" cy="928687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Программа «Кооперация». </a:t>
            </a:r>
            <a:br>
              <a:rPr lang="ru-RU" sz="3200" b="1" dirty="0" smtClean="0"/>
            </a:br>
            <a:r>
              <a:rPr lang="ru-RU" sz="3200" b="1" dirty="0" smtClean="0"/>
              <a:t>Этапы </a:t>
            </a:r>
            <a:r>
              <a:rPr lang="ru-RU" sz="3200" dirty="0" smtClean="0"/>
              <a:t> реализации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699" y="1700808"/>
            <a:ext cx="8605837" cy="3806155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ru-RU" sz="2000" dirty="0" smtClean="0">
                <a:cs typeface="Times New Roman" pitchFamily="18" charset="0"/>
              </a:rPr>
              <a:t>Подготовка Инициаторами предложений для Программы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ru-RU" sz="2000" dirty="0" smtClean="0">
                <a:cs typeface="Times New Roman" pitchFamily="18" charset="0"/>
              </a:rPr>
              <a:t>Экспертиза и формирование тематики НИОКР для конкурса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ru-RU" sz="2000" dirty="0" smtClean="0">
                <a:cs typeface="Times New Roman" pitchFamily="18" charset="0"/>
              </a:rPr>
              <a:t>Проведение конкурса по отбору МИП - исполнителей НИОКР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ru-RU" sz="2000" dirty="0" smtClean="0">
                <a:cs typeface="Times New Roman" pitchFamily="18" charset="0"/>
              </a:rPr>
              <a:t>Экспертиза заявок МИП </a:t>
            </a:r>
            <a:r>
              <a:rPr lang="ru-RU" sz="2000" smtClean="0">
                <a:cs typeface="Times New Roman" pitchFamily="18" charset="0"/>
              </a:rPr>
              <a:t>и определение </a:t>
            </a:r>
            <a:r>
              <a:rPr lang="ru-RU" sz="2000" dirty="0" smtClean="0">
                <a:cs typeface="Times New Roman" pitchFamily="18" charset="0"/>
              </a:rPr>
              <a:t>победителей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ru-RU" sz="2000" dirty="0" smtClean="0">
                <a:cs typeface="Times New Roman" pitchFamily="18" charset="0"/>
              </a:rPr>
              <a:t>Заключение контракта с МИП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ru-RU" sz="2000" dirty="0" smtClean="0">
                <a:cs typeface="Times New Roman" pitchFamily="18" charset="0"/>
              </a:rPr>
              <a:t>Выполнение НИОКР и коммерциализация Инициатором            полученных результатов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ru-RU" sz="2000" dirty="0" smtClean="0">
                <a:cs typeface="Times New Roman" pitchFamily="18" charset="0"/>
              </a:rPr>
              <a:t>Приемка этапов работы МИП</a:t>
            </a:r>
          </a:p>
          <a:p>
            <a:pPr eaLnBrk="1" hangingPunct="1">
              <a:buNone/>
            </a:pPr>
            <a:endParaRPr lang="ru-RU" sz="2000" dirty="0" smtClean="0">
              <a:cs typeface="Times New Roman" pitchFamily="18" charset="0"/>
            </a:endParaRPr>
          </a:p>
          <a:p>
            <a:pPr algn="ctr" eaLnBrk="1" fontAlgn="t" hangingPunct="1">
              <a:buFontTx/>
              <a:buNone/>
            </a:pPr>
            <a:r>
              <a:rPr lang="ru-RU" sz="2000" b="0" i="1" dirty="0" smtClean="0">
                <a:cs typeface="Times New Roman" pitchFamily="18" charset="0"/>
              </a:rPr>
              <a:t>Положение о Программе и состав необходимых документов по адресу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http://online.fasie.ru</a:t>
            </a:r>
            <a:r>
              <a:rPr lang="ru-RU" b="1" dirty="0" smtClean="0"/>
              <a:t>                                                                          </a:t>
            </a:r>
            <a:endParaRPr lang="ru-RU" dirty="0" smtClean="0"/>
          </a:p>
          <a:p>
            <a:pPr algn="r" eaLnBrk="1" hangingPunct="1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Оформление по умолчанию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Оформление по умолчанию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Оформление по умолчанию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Оформление по умолчанию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3405</Words>
  <Application>Microsoft Office PowerPoint</Application>
  <PresentationFormat>Экран (4:3)</PresentationFormat>
  <Paragraphs>601</Paragraphs>
  <Slides>62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62</vt:i4>
      </vt:variant>
    </vt:vector>
  </HeadingPairs>
  <TitlesOfParts>
    <vt:vector size="69" baseType="lpstr">
      <vt:lpstr>437TGp_bizpeople_light_ani</vt:lpstr>
      <vt:lpstr>Оформление по умолчанию</vt:lpstr>
      <vt:lpstr>1_437TGp_bizpeople_light_ani</vt:lpstr>
      <vt:lpstr>2_437TGp_bizpeople_light_ani</vt:lpstr>
      <vt:lpstr>3_437TGp_bizpeople_light_ani</vt:lpstr>
      <vt:lpstr>Worksheet</vt:lpstr>
      <vt:lpstr>Лист Microsoft Office Excel 97-2003</vt:lpstr>
      <vt:lpstr>Союз инновационно-технологических центров России при поддержке Фонда содействия развитию МФП НТС  Зачем  и как участвовать            в программе «Кооперация»?  </vt:lpstr>
      <vt:lpstr>Программа «Кооперация» - что это такое? </vt:lpstr>
      <vt:lpstr>Программа «Кооперация».  Общие положения </vt:lpstr>
      <vt:lpstr>Программа «Кооперация».  Общие положения </vt:lpstr>
      <vt:lpstr>Программа «Кооперация».  Общие положения </vt:lpstr>
      <vt:lpstr>Мотивация участников </vt:lpstr>
      <vt:lpstr>Программа «Кооперация».  Общие положения </vt:lpstr>
      <vt:lpstr>Программа «Кооперация».  Направления  реализации</vt:lpstr>
      <vt:lpstr>Программа «Кооперация».  Этапы  реализации</vt:lpstr>
      <vt:lpstr>Процедура отбора </vt:lpstr>
      <vt:lpstr>Программа «Кооперация».  Обязательства участников</vt:lpstr>
      <vt:lpstr>Программа «Кооперация».  Обязательства участников</vt:lpstr>
      <vt:lpstr>Распределение количества компаний инициаторов в программе КООПЕРАЦИЯ по округам</vt:lpstr>
      <vt:lpstr>Процентное распределение количества принятых к рассмотрению и отклоненных заявок компаний инициаторов  по программе КООПЕРАЦИЯ по I и II очереди</vt:lpstr>
      <vt:lpstr>Среднестатистическая оценка проектов I очереди  по регионам</vt:lpstr>
      <vt:lpstr>Среднестатистическая оценка проектов II очереди по регионам</vt:lpstr>
      <vt:lpstr>Распределение количества заявок по секциям I очередь</vt:lpstr>
      <vt:lpstr>Распределение количества заявок по секциям II очередь</vt:lpstr>
      <vt:lpstr>Усредненная оценка проектов компаний инициаторов по рассматриваемым направлениям</vt:lpstr>
      <vt:lpstr>Программа «Кооперация».  География</vt:lpstr>
      <vt:lpstr>Слайд 21</vt:lpstr>
      <vt:lpstr>Взгляд эксперта Часть 1</vt:lpstr>
      <vt:lpstr>Что дальше?</vt:lpstr>
      <vt:lpstr>  В заявку включены:</vt:lpstr>
      <vt:lpstr>Требования к Инициатору</vt:lpstr>
      <vt:lpstr>Требования к Инициатору</vt:lpstr>
      <vt:lpstr>Недочеты по форме</vt:lpstr>
      <vt:lpstr>Информация к оценке</vt:lpstr>
      <vt:lpstr>Научная новизна </vt:lpstr>
      <vt:lpstr>Научная новизна (ИТ) </vt:lpstr>
      <vt:lpstr>Научная новизна (примеры) </vt:lpstr>
      <vt:lpstr>Научная новизна (примеры) </vt:lpstr>
      <vt:lpstr>Сравнение с аналогами</vt:lpstr>
      <vt:lpstr>Необходимость НИОКР</vt:lpstr>
      <vt:lpstr>Слайд 35</vt:lpstr>
      <vt:lpstr>Интеллектуальная  собственность</vt:lpstr>
      <vt:lpstr>Интеллектуальная  собственность</vt:lpstr>
      <vt:lpstr>Интеллектуальная  собственность</vt:lpstr>
      <vt:lpstr>«Ноу-хау» как инструмент ИС</vt:lpstr>
      <vt:lpstr>Технические характеристики</vt:lpstr>
      <vt:lpstr>Технические характеристики                                       (примеры) </vt:lpstr>
      <vt:lpstr>Технические характеристики                                       (примеры) </vt:lpstr>
      <vt:lpstr>Задел по проекту</vt:lpstr>
      <vt:lpstr>Задел по проекту (примеры) </vt:lpstr>
      <vt:lpstr>Задел по проекту (примеры) </vt:lpstr>
      <vt:lpstr>Взгляд эксперта Часть 2</vt:lpstr>
      <vt:lpstr>Информация к оценке</vt:lpstr>
      <vt:lpstr>Перспективность   коммерческой реализации  </vt:lpstr>
      <vt:lpstr>Перспективность   реализации (примеры) </vt:lpstr>
      <vt:lpstr>Перспективность   реализации (примеры) </vt:lpstr>
      <vt:lpstr> </vt:lpstr>
      <vt:lpstr>Перспективность   коммерческой реализации  </vt:lpstr>
      <vt:lpstr>Перспективность   реализации (примеры) </vt:lpstr>
      <vt:lpstr>Перспективность   коммерческой реализации  </vt:lpstr>
      <vt:lpstr>Перспективность   коммерческой реализации </vt:lpstr>
      <vt:lpstr>Перспективность   коммерческой реализации </vt:lpstr>
      <vt:lpstr>Перспективность   коммерческой реализации </vt:lpstr>
      <vt:lpstr>Перспективность   реализации (примеры) </vt:lpstr>
      <vt:lpstr>Перспективность   коммерческой реализации   </vt:lpstr>
      <vt:lpstr>Перспективность   коммерческой реализации </vt:lpstr>
      <vt:lpstr> Наличие и квалификация                трудовых ресурсов   </vt:lpstr>
      <vt:lpstr> Контактная информация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Andy</dc:creator>
  <cp:lastModifiedBy>Митрофанова</cp:lastModifiedBy>
  <cp:revision>114</cp:revision>
  <dcterms:created xsi:type="dcterms:W3CDTF">2014-11-21T13:40:24Z</dcterms:created>
  <dcterms:modified xsi:type="dcterms:W3CDTF">2014-12-01T10:55:53Z</dcterms:modified>
</cp:coreProperties>
</file>