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80" r:id="rId2"/>
    <p:sldId id="257" r:id="rId3"/>
    <p:sldId id="327" r:id="rId4"/>
    <p:sldId id="323" r:id="rId5"/>
    <p:sldId id="326" r:id="rId6"/>
    <p:sldId id="314" r:id="rId7"/>
    <p:sldId id="319" r:id="rId8"/>
    <p:sldId id="325" r:id="rId9"/>
    <p:sldId id="322" r:id="rId10"/>
    <p:sldId id="324" r:id="rId11"/>
    <p:sldId id="321" r:id="rId12"/>
    <p:sldId id="263" r:id="rId13"/>
  </p:sldIdLst>
  <p:sldSz cx="9144000" cy="6858000" type="screen4x3"/>
  <p:notesSz cx="679132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6C00C29-9FE5-4DEA-A8EC-C60D2560955B}">
          <p14:sldIdLst>
            <p14:sldId id="280"/>
            <p14:sldId id="257"/>
            <p14:sldId id="327"/>
            <p14:sldId id="323"/>
            <p14:sldId id="326"/>
            <p14:sldId id="314"/>
            <p14:sldId id="319"/>
            <p14:sldId id="325"/>
            <p14:sldId id="322"/>
            <p14:sldId id="324"/>
            <p14:sldId id="321"/>
          </p14:sldIdLst>
        </p14:section>
        <p14:section name="Раздел без заголовка" id="{CDD2B89D-AE9D-45CD-A59F-DDB410FFB989}">
          <p14:sldIdLst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3" autoAdjust="0"/>
  </p:normalViewPr>
  <p:slideViewPr>
    <p:cSldViewPr>
      <p:cViewPr varScale="1">
        <p:scale>
          <a:sx n="95" d="100"/>
          <a:sy n="95" d="100"/>
        </p:scale>
        <p:origin x="-9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47A0A-ECD0-49DA-BCDD-15B669E9A596}" type="datetimeFigureOut">
              <a:rPr lang="ru-RU" smtClean="0"/>
              <a:t>15.05.2015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242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513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FCEAE-30C2-47EC-B79D-B12C6501704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85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15.05.2015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jpe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8931" y="2132856"/>
            <a:ext cx="8645832" cy="2123648"/>
          </a:xfrm>
          <a:prstGeom prst="rect">
            <a:avLst/>
          </a:prstGeom>
          <a:noFill/>
          <a:effectLst/>
        </p:spPr>
        <p:txBody>
          <a:bodyPr wrap="square" lIns="91429" tIns="45715" rIns="91429" bIns="45715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just"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«Подготовка профилей </a:t>
            </a:r>
            <a:r>
              <a:rPr lang="ru-RU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запросов/предложений </a:t>
            </a:r>
            <a:r>
              <a:rPr lang="ru-RU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согласно стандартам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EEN</a:t>
            </a:r>
            <a:r>
              <a:rPr lang="ru-RU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92112"/>
            <a:ext cx="1012982" cy="88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1534"/>
            <a:ext cx="2018855" cy="51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0645" y="5877272"/>
            <a:ext cx="56453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u="sng" dirty="0">
                <a:solidFill>
                  <a:prstClr val="white"/>
                </a:solidFill>
              </a:rPr>
              <a:t>ENTERPRISE EUROPE NETWORK – РОССИЯ: СТАРТ ПРОЕКТА</a:t>
            </a:r>
          </a:p>
          <a:p>
            <a:r>
              <a:rPr lang="ru-RU" sz="1200" b="1" i="1" dirty="0">
                <a:solidFill>
                  <a:prstClr val="white"/>
                </a:solidFill>
              </a:rPr>
              <a:t>18 – 19 мая 2015 года.</a:t>
            </a:r>
          </a:p>
          <a:p>
            <a:r>
              <a:rPr lang="ru-RU" sz="1200" b="1" i="1" dirty="0">
                <a:solidFill>
                  <a:prstClr val="white"/>
                </a:solidFill>
              </a:rPr>
              <a:t>г. Москва, </a:t>
            </a:r>
            <a:r>
              <a:rPr lang="ru-RU" sz="1200" b="1" i="1" dirty="0" err="1">
                <a:solidFill>
                  <a:prstClr val="white"/>
                </a:solidFill>
              </a:rPr>
              <a:t>Овчинниковская</a:t>
            </a:r>
            <a:r>
              <a:rPr lang="ru-RU" sz="1200" b="1" i="1" dirty="0">
                <a:solidFill>
                  <a:prstClr val="white"/>
                </a:solidFill>
              </a:rPr>
              <a:t> наб., д. 18/1, Конференц-зал, 9 этаж.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785" y="1196752"/>
            <a:ext cx="1730559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135" y="1196752"/>
            <a:ext cx="717448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683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Прямоугольник 118"/>
          <p:cNvSpPr/>
          <p:nvPr/>
        </p:nvSpPr>
        <p:spPr>
          <a:xfrm>
            <a:off x="213440" y="171290"/>
            <a:ext cx="7814944" cy="40009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29" tIns="45715" rIns="91429" bIns="45715">
            <a:spAutoFit/>
          </a:bodyPr>
          <a:lstStyle/>
          <a:p>
            <a:pPr algn="ctr" eaLnBrk="0" hangingPunct="0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Общие рекомендации по заполнению бизнес-профилей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31210"/>
            <a:ext cx="736302" cy="69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25280" y="849153"/>
            <a:ext cx="7776864" cy="50783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chemeClr val="tx1"/>
              </a:solidFill>
              <a:latin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Calibri"/>
              </a:rPr>
              <a:t>Название БП/БЗ должно </a:t>
            </a:r>
            <a:r>
              <a:rPr lang="ru-RU" b="1" dirty="0">
                <a:solidFill>
                  <a:schemeClr val="tx1"/>
                </a:solidFill>
                <a:latin typeface="Calibri"/>
              </a:rPr>
              <a:t>быть ясным, броским и не </a:t>
            </a:r>
            <a:r>
              <a:rPr lang="ru-RU" b="1" dirty="0" smtClean="0">
                <a:solidFill>
                  <a:schemeClr val="tx1"/>
                </a:solidFill>
                <a:latin typeface="Calibri"/>
              </a:rPr>
              <a:t>усложненным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tx1"/>
              </a:solidFill>
              <a:latin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Calibri"/>
              </a:rPr>
              <a:t> Уделите </a:t>
            </a:r>
            <a:r>
              <a:rPr lang="ru-RU" b="1" dirty="0">
                <a:solidFill>
                  <a:schemeClr val="tx1"/>
                </a:solidFill>
                <a:latin typeface="Calibri"/>
              </a:rPr>
              <a:t>отдельное внимание разделам «Аннотация» и «Заголовок»: это первое, а иногда и единственное, что видят потенциальные партнеры и </a:t>
            </a:r>
            <a:r>
              <a:rPr lang="ru-RU" b="1" dirty="0" smtClean="0">
                <a:solidFill>
                  <a:schemeClr val="tx1"/>
                </a:solidFill>
                <a:latin typeface="Calibri"/>
              </a:rPr>
              <a:t>компании </a:t>
            </a:r>
            <a:endParaRPr lang="ru-RU" b="1" dirty="0">
              <a:solidFill>
                <a:schemeClr val="tx1"/>
              </a:solidFill>
              <a:latin typeface="Calibri"/>
            </a:endParaRPr>
          </a:p>
          <a:p>
            <a:pPr algn="just"/>
            <a:endParaRPr lang="ru-RU" b="1" dirty="0">
              <a:solidFill>
                <a:schemeClr val="tx1"/>
              </a:solidFill>
              <a:latin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Calibri"/>
              </a:rPr>
              <a:t>Не перегружайте язык специальной </a:t>
            </a:r>
            <a:r>
              <a:rPr lang="ru-RU" b="1" dirty="0" smtClean="0">
                <a:solidFill>
                  <a:schemeClr val="tx1"/>
                </a:solidFill>
                <a:latin typeface="Calibri"/>
              </a:rPr>
              <a:t>терминологией</a:t>
            </a:r>
            <a:r>
              <a:rPr lang="ru-RU" b="1" dirty="0">
                <a:solidFill>
                  <a:schemeClr val="tx1"/>
                </a:solidFill>
                <a:latin typeface="Calibri"/>
              </a:rPr>
              <a:t>. </a:t>
            </a:r>
            <a:r>
              <a:rPr lang="ru-RU" b="1" dirty="0" smtClean="0">
                <a:solidFill>
                  <a:schemeClr val="tx1"/>
                </a:solidFill>
                <a:latin typeface="Calibri"/>
              </a:rPr>
              <a:t>Профиль должен быть понятен неспециалистам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Calibri"/>
              </a:rPr>
              <a:t> </a:t>
            </a:r>
            <a:endParaRPr lang="ru-RU" b="1" dirty="0">
              <a:solidFill>
                <a:schemeClr val="tx1"/>
              </a:solidFill>
              <a:latin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Calibri"/>
              </a:rPr>
              <a:t>Важно </a:t>
            </a:r>
            <a:r>
              <a:rPr lang="ru-RU" b="1" dirty="0">
                <a:solidFill>
                  <a:schemeClr val="tx1"/>
                </a:solidFill>
                <a:latin typeface="Calibri"/>
              </a:rPr>
              <a:t>объяснить на кого ориентирован </a:t>
            </a:r>
            <a:r>
              <a:rPr lang="ru-RU" b="1" dirty="0" smtClean="0">
                <a:solidFill>
                  <a:schemeClr val="tx1"/>
                </a:solidFill>
                <a:latin typeface="Calibri"/>
              </a:rPr>
              <a:t>бизнес-профиль </a:t>
            </a:r>
            <a:r>
              <a:rPr lang="ru-RU" b="1" dirty="0">
                <a:solidFill>
                  <a:schemeClr val="tx1"/>
                </a:solidFill>
                <a:latin typeface="Calibri"/>
              </a:rPr>
              <a:t>и </a:t>
            </a:r>
            <a:r>
              <a:rPr lang="ru-RU" b="1" dirty="0" smtClean="0">
                <a:solidFill>
                  <a:schemeClr val="tx1"/>
                </a:solidFill>
                <a:latin typeface="Calibri"/>
              </a:rPr>
              <a:t>почему</a:t>
            </a:r>
          </a:p>
          <a:p>
            <a:pPr algn="just"/>
            <a:endParaRPr lang="ru-RU" b="1" dirty="0">
              <a:solidFill>
                <a:schemeClr val="tx1"/>
              </a:solidFill>
              <a:latin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Calibri"/>
              </a:rPr>
              <a:t>Описание </a:t>
            </a:r>
            <a:r>
              <a:rPr lang="ru-RU" b="1" dirty="0">
                <a:solidFill>
                  <a:schemeClr val="tx1"/>
                </a:solidFill>
                <a:latin typeface="Calibri"/>
              </a:rPr>
              <a:t>задач, которые должны быть решены в рамках партнерства, должно быть не просто </a:t>
            </a:r>
            <a:r>
              <a:rPr lang="ru-RU" b="1" dirty="0" smtClean="0">
                <a:solidFill>
                  <a:schemeClr val="tx1"/>
                </a:solidFill>
                <a:latin typeface="Calibri"/>
              </a:rPr>
              <a:t>фразой</a:t>
            </a:r>
            <a:r>
              <a:rPr lang="ru-RU" b="1" dirty="0">
                <a:solidFill>
                  <a:schemeClr val="tx1"/>
                </a:solidFill>
                <a:latin typeface="Calibri"/>
              </a:rPr>
              <a:t>, а описанием реальных </a:t>
            </a:r>
            <a:r>
              <a:rPr lang="ru-RU" b="1" dirty="0" smtClean="0">
                <a:solidFill>
                  <a:schemeClr val="tx1"/>
                </a:solidFill>
                <a:latin typeface="Calibri"/>
              </a:rPr>
              <a:t>действий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Calibri"/>
              </a:rPr>
              <a:t> </a:t>
            </a:r>
            <a:endParaRPr lang="ru-RU" b="1" dirty="0">
              <a:solidFill>
                <a:schemeClr val="tx1"/>
              </a:solidFill>
              <a:latin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Calibri"/>
              </a:rPr>
              <a:t>Убедитесь</a:t>
            </a:r>
            <a:r>
              <a:rPr lang="ru-RU" b="1" dirty="0">
                <a:solidFill>
                  <a:schemeClr val="tx1"/>
                </a:solidFill>
                <a:latin typeface="Calibri"/>
              </a:rPr>
              <a:t>, что </a:t>
            </a:r>
            <a:r>
              <a:rPr lang="ru-RU" b="1" dirty="0" smtClean="0">
                <a:solidFill>
                  <a:schemeClr val="tx1"/>
                </a:solidFill>
                <a:latin typeface="Calibri"/>
              </a:rPr>
              <a:t>Бизнес </a:t>
            </a:r>
            <a:r>
              <a:rPr lang="ru-RU" b="1" dirty="0">
                <a:solidFill>
                  <a:schemeClr val="tx1"/>
                </a:solidFill>
                <a:latin typeface="Calibri"/>
              </a:rPr>
              <a:t>Запрос (БЗ) направлен на среднесрочное и долгосрочное сотрудничество: любой запрос на продажу товаров и поиск клиентов и покупателей не </a:t>
            </a:r>
            <a:r>
              <a:rPr lang="ru-RU" b="1" dirty="0" smtClean="0">
                <a:solidFill>
                  <a:schemeClr val="tx1"/>
                </a:solidFill>
                <a:latin typeface="Calibri"/>
              </a:rPr>
              <a:t>допускается</a:t>
            </a:r>
            <a:endParaRPr lang="ru-RU" b="1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467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Прямоугольник 118"/>
          <p:cNvSpPr/>
          <p:nvPr/>
        </p:nvSpPr>
        <p:spPr>
          <a:xfrm>
            <a:off x="213440" y="171290"/>
            <a:ext cx="7814944" cy="40009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29" tIns="45715" rIns="91429" bIns="45715">
            <a:spAutoFit/>
          </a:bodyPr>
          <a:lstStyle/>
          <a:p>
            <a:pPr algn="ctr" eaLnBrk="0" hangingPunct="0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Работа в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ИКС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ЕЕН-Россия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(een.ruitc.ru)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31210"/>
            <a:ext cx="736302" cy="69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1052736"/>
            <a:ext cx="7848871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dk1"/>
                </a:solidFill>
                <a:latin typeface="Calibri"/>
              </a:rPr>
              <a:t>Система</a:t>
            </a:r>
            <a:r>
              <a:rPr lang="ru-RU" b="1" dirty="0" smtClean="0">
                <a:solidFill>
                  <a:schemeClr val="dk1"/>
                </a:solidFill>
                <a:latin typeface="Calibri"/>
              </a:rPr>
              <a:t> </a:t>
            </a:r>
            <a:r>
              <a:rPr lang="ru-RU" b="1" dirty="0">
                <a:solidFill>
                  <a:schemeClr val="dk1"/>
                </a:solidFill>
                <a:latin typeface="Calibri"/>
              </a:rPr>
              <a:t>включает в себя базы данных </a:t>
            </a:r>
            <a:r>
              <a:rPr lang="ru-RU" b="1" dirty="0" smtClean="0">
                <a:solidFill>
                  <a:schemeClr val="dk1"/>
                </a:solidFill>
                <a:latin typeface="Calibri"/>
              </a:rPr>
              <a:t>(БД) и </a:t>
            </a:r>
            <a:r>
              <a:rPr lang="ru-RU" b="1" dirty="0">
                <a:solidFill>
                  <a:schemeClr val="dk1"/>
                </a:solidFill>
                <a:latin typeface="Calibri"/>
              </a:rPr>
              <a:t>интерфейс авторизованного доступа </a:t>
            </a:r>
            <a:r>
              <a:rPr lang="ru-RU" b="1" smtClean="0">
                <a:solidFill>
                  <a:schemeClr val="dk1"/>
                </a:solidFill>
                <a:latin typeface="Calibri"/>
              </a:rPr>
              <a:t>к БД</a:t>
            </a:r>
            <a:endParaRPr lang="ru-RU" b="1" dirty="0" smtClean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2100277"/>
            <a:ext cx="7848872" cy="230832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dk1"/>
                </a:solidFill>
                <a:latin typeface="Calibri"/>
              </a:rPr>
              <a:t>Региональные центры самостоятельно осуществляют:</a:t>
            </a:r>
          </a:p>
          <a:p>
            <a:pPr algn="just"/>
            <a:endParaRPr lang="ru-RU" b="1" dirty="0" smtClean="0">
              <a:solidFill>
                <a:schemeClr val="dk1"/>
              </a:solidFill>
              <a:latin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dk1"/>
                </a:solidFill>
                <a:latin typeface="Calibri"/>
              </a:rPr>
              <a:t>Авторизацию с использованием логина и пароля, выданного администратором системы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dk1"/>
                </a:solidFill>
                <a:latin typeface="Calibri"/>
              </a:rPr>
              <a:t>Добавление в систему контактных данных координатора центра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dk1"/>
                </a:solidFill>
                <a:latin typeface="Calibri"/>
              </a:rPr>
              <a:t>Формирование списков клиентов в системе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dk1"/>
                </a:solidFill>
                <a:latin typeface="Calibri"/>
              </a:rPr>
              <a:t>Размещение технологических профилей в системе</a:t>
            </a:r>
          </a:p>
          <a:p>
            <a:pPr algn="just"/>
            <a:endParaRPr lang="ru-RU" b="1" dirty="0" smtClean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9552" y="4869160"/>
            <a:ext cx="7848872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dk1"/>
                </a:solidFill>
                <a:latin typeface="Calibri"/>
              </a:rPr>
              <a:t>Региональные центры имеют </a:t>
            </a:r>
            <a:r>
              <a:rPr lang="ru-RU" b="1" dirty="0">
                <a:solidFill>
                  <a:schemeClr val="dk1"/>
                </a:solidFill>
                <a:latin typeface="Calibri"/>
              </a:rPr>
              <a:t>полный доступ к собственной информации и ограниченный доступ к информации, внесенной в БД другими </a:t>
            </a:r>
            <a:r>
              <a:rPr lang="ru-RU" b="1" dirty="0" smtClean="0">
                <a:solidFill>
                  <a:schemeClr val="dk1"/>
                </a:solidFill>
                <a:latin typeface="Calibri"/>
              </a:rPr>
              <a:t>участниками</a:t>
            </a:r>
            <a:endParaRPr lang="ru-RU" b="1" dirty="0">
              <a:solidFill>
                <a:schemeClr val="dk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617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35901"/>
            <a:ext cx="1012982" cy="88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0648"/>
            <a:ext cx="2018855" cy="51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8941" y="2564904"/>
            <a:ext cx="8322448" cy="523210"/>
          </a:xfrm>
          <a:prstGeom prst="rect">
            <a:avLst/>
          </a:prstGeom>
          <a:noFill/>
        </p:spPr>
        <p:txBody>
          <a:bodyPr wrap="square" lIns="91429" tIns="45715" rIns="91429" bIns="45715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800" cap="all" dirty="0">
              <a:ln w="0"/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785" y="1196752"/>
            <a:ext cx="1730559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135" y="1131854"/>
            <a:ext cx="717448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580112" y="5157192"/>
            <a:ext cx="33854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>Илюхина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> Елена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ru-RU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>Владимировна</a:t>
            </a:r>
          </a:p>
          <a:p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>Специалист отдела стратегического развития</a:t>
            </a:r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 pitchFamily="34" charset="0"/>
            </a:endParaRPr>
          </a:p>
          <a:p>
            <a:r>
              <a:rPr lang="ru-RU" sz="1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тел:</a:t>
            </a:r>
            <a:r>
              <a:rPr lang="en-US" sz="1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ru-RU" sz="1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+</a:t>
            </a:r>
            <a:r>
              <a:rPr lang="ru-RU" sz="1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7(499)720-6919</a:t>
            </a:r>
          </a:p>
          <a:p>
            <a:r>
              <a:rPr lang="ru-RU" sz="1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е-почта</a:t>
            </a:r>
            <a:r>
              <a:rPr lang="ru-RU" sz="1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: </a:t>
            </a:r>
            <a:r>
              <a:rPr lang="en-US" sz="1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ru-RU" sz="1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iljuhina@ru</a:t>
            </a:r>
            <a:r>
              <a:rPr lang="en-US" sz="1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itc.ru</a:t>
            </a:r>
            <a:endParaRPr lang="ru-RU" sz="14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</a:endParaRPr>
          </a:p>
          <a:p>
            <a:r>
              <a:rPr lang="ru-RU" sz="1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веб-сайт: </a:t>
            </a:r>
            <a:r>
              <a:rPr lang="en-US" sz="1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http</a:t>
            </a:r>
            <a:r>
              <a:rPr lang="en-US" sz="1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://ruitc.ru/</a:t>
            </a:r>
            <a:endParaRPr lang="ru-RU" sz="1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Прямоугольник 118"/>
          <p:cNvSpPr/>
          <p:nvPr/>
        </p:nvSpPr>
        <p:spPr>
          <a:xfrm>
            <a:off x="213440" y="171290"/>
            <a:ext cx="7319218" cy="40009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>
            <a:spAutoFit/>
          </a:bodyPr>
          <a:lstStyle/>
          <a:p>
            <a:pPr algn="ctr" eaLnBrk="0" hangingPunct="0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Общие положения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31210"/>
            <a:ext cx="736302" cy="69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54230" y="1754365"/>
            <a:ext cx="8185692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Информация представляется в виде структурированных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Calibri"/>
              </a:rPr>
              <a:t>описаний предложений и запросов –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профилей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8125" y="2473861"/>
            <a:ext cx="8208912" cy="107721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Форма профиля позволяет четко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Calibri"/>
              </a:rPr>
              <a:t>сформулировать,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что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Calibri"/>
              </a:rPr>
              <a:t>именно предлагается, какой партнер нужен, в чем предполагаемая роль партнера, какие виды сотрудничества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возможны. Потенциальные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Calibri"/>
              </a:rPr>
              <a:t>партнеры могут быстро и четко понять суть предложения о сотрудничестве и сделать вывод о том, насколько им это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интересно 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96" y="3655364"/>
            <a:ext cx="8208912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Профили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Calibri"/>
              </a:rPr>
              <a:t>ориентированы на весьма широкий круг людей (сотрудников компаний и организаций, центров поддержки инноваций и трансфера технологий и т.д.), которые ищут партнеров для внедрения своих разработок, решения технологических проблем, проведения совместных прикладных исследований, а также для делового сотрудничества по производству и продвижению инновационной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продукции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Calibri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4260" y="5085184"/>
            <a:ext cx="8268299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Calibri"/>
              </a:rPr>
              <a:t>Используемая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структура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Calibri"/>
              </a:rPr>
              <a:t>профилей полностью совместима со структурой профилей </a:t>
            </a:r>
            <a:r>
              <a:rPr lang="ru-RU" sz="1600" b="1" dirty="0" err="1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Enterprise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 </a:t>
            </a:r>
            <a:r>
              <a:rPr lang="ru-RU" sz="1600" b="1" dirty="0" err="1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Europe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 </a:t>
            </a:r>
            <a:r>
              <a:rPr lang="ru-RU" sz="1600" b="1" dirty="0" err="1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Network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 (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alibri"/>
              </a:rPr>
              <a:t>http://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een.ec.europa.eu/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),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Calibri"/>
              </a:rPr>
              <a:t>что позволяет использовать их для поиска партнеров в Европе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44260" y="825622"/>
            <a:ext cx="8185692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Одно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Calibri"/>
              </a:rPr>
              <a:t>из основных направлений работы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-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Calibri"/>
              </a:rPr>
              <a:t>оказание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услуг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Calibri"/>
              </a:rPr>
              <a:t>по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поддержке развития инноваций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Calibri"/>
              </a:rPr>
              <a:t>,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передаче технологий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Calibri"/>
              </a:rPr>
              <a:t>и знаний,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коммерциализации научных разработок, интернационализации бизнеса российских компаний</a:t>
            </a:r>
          </a:p>
        </p:txBody>
      </p:sp>
    </p:spTree>
    <p:extLst>
      <p:ext uri="{BB962C8B-B14F-4D97-AF65-F5344CB8AC3E}">
        <p14:creationId xmlns:p14="http://schemas.microsoft.com/office/powerpoint/2010/main" val="350098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7"/>
            <a:ext cx="2099712" cy="1584175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" name="Прямоугольник 118"/>
          <p:cNvSpPr/>
          <p:nvPr/>
        </p:nvSpPr>
        <p:spPr>
          <a:xfrm>
            <a:off x="213440" y="171290"/>
            <a:ext cx="7319218" cy="40009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>
            <a:spAutoFit/>
          </a:bodyPr>
          <a:lstStyle/>
          <a:p>
            <a:pPr algn="ctr" eaLnBrk="0" hangingPunct="0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и структура профилей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31210"/>
            <a:ext cx="736302" cy="69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1115616" y="1700808"/>
            <a:ext cx="6048672" cy="122413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формы технологического предложения (ТП) – </a:t>
            </a:r>
          </a:p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Calibri"/>
                <a:ea typeface="+mn-ea"/>
              </a:rPr>
              <a:t>раскрыть сущность технологии таким образом, чтобы показать ее значимость и важность для потенциальных партнеров  </a:t>
            </a: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2839790" y="3212976"/>
            <a:ext cx="6048672" cy="1296144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формы технологического запроса (ТЗ) – </a:t>
            </a:r>
          </a:p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Calibri"/>
                <a:ea typeface="+mn-ea"/>
              </a:rPr>
              <a:t>указать искомую технологию, необходимую автору запроса для решения своих технологических проблем</a:t>
            </a:r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1259632" y="4869160"/>
            <a:ext cx="6048672" cy="122413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формы исследовательского запроса (ИЗ) – </a:t>
            </a:r>
          </a:p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Calibri"/>
                <a:ea typeface="+mn-ea"/>
              </a:rPr>
              <a:t>обозначить проект и программу, на которую нацелен запрос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866348"/>
            <a:ext cx="7920880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Все формы профилей имеют практически одинаковую структуру, отличаясь лишь набором обязательных полей</a:t>
            </a:r>
          </a:p>
        </p:txBody>
      </p:sp>
    </p:spTree>
    <p:extLst>
      <p:ext uri="{BB962C8B-B14F-4D97-AF65-F5344CB8AC3E}">
        <p14:creationId xmlns:p14="http://schemas.microsoft.com/office/powerpoint/2010/main" val="42650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Прямоугольник 118"/>
          <p:cNvSpPr/>
          <p:nvPr/>
        </p:nvSpPr>
        <p:spPr>
          <a:xfrm>
            <a:off x="213440" y="171290"/>
            <a:ext cx="7319218" cy="40009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>
            <a:spAutoFit/>
          </a:bodyPr>
          <a:lstStyle/>
          <a:p>
            <a:pPr algn="ctr" eaLnBrk="0" hangingPunct="0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и структура профилей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31210"/>
            <a:ext cx="736302" cy="69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539552" y="1412776"/>
            <a:ext cx="6048672" cy="1567581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формы бизнес-предложения (БП) – </a:t>
            </a:r>
          </a:p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Calibri"/>
                <a:ea typeface="+mn-ea"/>
              </a:rPr>
              <a:t>экспорт продукции, расширение услуг, получение финансовой выгоды от партнера</a:t>
            </a: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2411760" y="3573016"/>
            <a:ext cx="6048672" cy="160311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формы бизнес-запроса (БЗ) – </a:t>
            </a:r>
          </a:p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Calibri"/>
                <a:ea typeface="+mn-ea"/>
              </a:rPr>
              <a:t>поиск компаний, поставляющих определенные товары или услуги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00509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744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Прямоугольник 118"/>
          <p:cNvSpPr/>
          <p:nvPr/>
        </p:nvSpPr>
        <p:spPr>
          <a:xfrm>
            <a:off x="213440" y="171290"/>
            <a:ext cx="7319218" cy="40009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>
            <a:spAutoFit/>
          </a:bodyPr>
          <a:lstStyle/>
          <a:p>
            <a:pPr algn="ctr" eaLnBrk="0" hangingPunct="0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технологических профилей 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31210"/>
            <a:ext cx="736302" cy="69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77499" y="863364"/>
            <a:ext cx="8033838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</a:rPr>
              <a:t>Хорошие профили технологических запросов и предложений готовятся </a:t>
            </a:r>
            <a:r>
              <a:rPr lang="ru-RU" b="1" dirty="0">
                <a:latin typeface="Calibri" panose="020F0502020204030204" pitchFamily="34" charset="0"/>
              </a:rPr>
              <a:t>на основе визита </a:t>
            </a:r>
            <a:r>
              <a:rPr lang="ru-RU" b="1" dirty="0" smtClean="0">
                <a:latin typeface="Calibri" panose="020F0502020204030204" pitchFamily="34" charset="0"/>
              </a:rPr>
              <a:t>в клиентскую </a:t>
            </a:r>
            <a:r>
              <a:rPr lang="ru-RU" b="1" dirty="0">
                <a:latin typeface="Calibri" panose="020F0502020204030204" pitchFamily="34" charset="0"/>
              </a:rPr>
              <a:t>организацию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0570" y="1675433"/>
            <a:ext cx="86819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alibri" panose="020F0502020204030204" pitchFamily="34" charset="0"/>
              </a:rPr>
              <a:t>Во время </a:t>
            </a:r>
            <a:r>
              <a:rPr lang="ru-RU" b="1" dirty="0" smtClean="0">
                <a:latin typeface="Calibri" panose="020F0502020204030204" pitchFamily="34" charset="0"/>
              </a:rPr>
              <a:t>визита можно собрать необходимую </a:t>
            </a:r>
            <a:r>
              <a:rPr lang="ru-RU" b="1" dirty="0">
                <a:latin typeface="Calibri" panose="020F0502020204030204" pitchFamily="34" charset="0"/>
              </a:rPr>
              <a:t>информацию, </a:t>
            </a:r>
            <a:r>
              <a:rPr lang="ru-RU" b="1" dirty="0" smtClean="0">
                <a:latin typeface="Calibri" panose="020F0502020204030204" pitchFamily="34" charset="0"/>
              </a:rPr>
              <a:t>в том числе получить ответы на вопросы:</a:t>
            </a:r>
            <a:endParaRPr lang="ru-RU" sz="1000" b="1" dirty="0" smtClean="0">
              <a:latin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420888"/>
            <a:ext cx="8729190" cy="3524042"/>
          </a:xfrm>
          <a:prstGeom prst="rect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700" b="1" dirty="0">
                <a:latin typeface="Calibri" panose="020F0502020204030204" pitchFamily="34" charset="0"/>
              </a:rPr>
              <a:t>• </a:t>
            </a:r>
            <a:r>
              <a:rPr lang="ru-RU" sz="1700" b="1" dirty="0" smtClean="0">
                <a:latin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</a:rPr>
              <a:t>действительно </a:t>
            </a:r>
            <a:r>
              <a:rPr lang="ru-RU" b="1" dirty="0">
                <a:latin typeface="Calibri" panose="020F0502020204030204" pitchFamily="34" charset="0"/>
              </a:rPr>
              <a:t>ли инновационна и уникальна данная технология? Или это новое применение известной технологии</a:t>
            </a:r>
            <a:r>
              <a:rPr lang="ru-RU" b="1" dirty="0" smtClean="0">
                <a:latin typeface="Calibri" panose="020F0502020204030204" pitchFamily="34" charset="0"/>
              </a:rPr>
              <a:t>?</a:t>
            </a:r>
          </a:p>
          <a:p>
            <a:pPr algn="just"/>
            <a:endParaRPr lang="ru-RU" sz="500" b="1" dirty="0">
              <a:latin typeface="Calibri" panose="020F0502020204030204" pitchFamily="34" charset="0"/>
            </a:endParaRPr>
          </a:p>
          <a:p>
            <a:pPr algn="just"/>
            <a:r>
              <a:rPr lang="ru-RU" sz="1700" b="1" dirty="0">
                <a:latin typeface="Calibri" panose="020F0502020204030204" pitchFamily="34" charset="0"/>
              </a:rPr>
              <a:t>• </a:t>
            </a:r>
            <a:r>
              <a:rPr lang="ru-RU" b="1" dirty="0" smtClean="0">
                <a:latin typeface="Calibri" panose="020F0502020204030204" pitchFamily="34" charset="0"/>
              </a:rPr>
              <a:t>имеется </a:t>
            </a:r>
            <a:r>
              <a:rPr lang="ru-RU" b="1" dirty="0">
                <a:latin typeface="Calibri" panose="020F0502020204030204" pitchFamily="34" charset="0"/>
              </a:rPr>
              <a:t>ли пилотный образец (прототип), и проходил ли он промышленные испытания, или только лабораторные</a:t>
            </a:r>
            <a:r>
              <a:rPr lang="ru-RU" b="1" dirty="0" smtClean="0">
                <a:latin typeface="Calibri" panose="020F0502020204030204" pitchFamily="34" charset="0"/>
              </a:rPr>
              <a:t>?</a:t>
            </a:r>
          </a:p>
          <a:p>
            <a:pPr algn="just"/>
            <a:endParaRPr lang="ru-RU" sz="500" b="1" dirty="0">
              <a:latin typeface="Calibri" panose="020F0502020204030204" pitchFamily="34" charset="0"/>
            </a:endParaRPr>
          </a:p>
          <a:p>
            <a:pPr algn="just"/>
            <a:r>
              <a:rPr lang="ru-RU" sz="1700" b="1" dirty="0">
                <a:latin typeface="Calibri" panose="020F0502020204030204" pitchFamily="34" charset="0"/>
              </a:rPr>
              <a:t>• </a:t>
            </a:r>
            <a:r>
              <a:rPr lang="ru-RU" sz="1700" b="1" dirty="0" smtClean="0">
                <a:latin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</a:rPr>
              <a:t>где </a:t>
            </a:r>
            <a:r>
              <a:rPr lang="ru-RU" b="1" dirty="0">
                <a:latin typeface="Calibri" panose="020F0502020204030204" pitchFamily="34" charset="0"/>
              </a:rPr>
              <a:t>нужно искать партнера: в промышленности, в научном, финансовом секторе</a:t>
            </a:r>
            <a:r>
              <a:rPr lang="ru-RU" b="1" dirty="0" smtClean="0">
                <a:latin typeface="Calibri" panose="020F0502020204030204" pitchFamily="34" charset="0"/>
              </a:rPr>
              <a:t>?</a:t>
            </a:r>
          </a:p>
          <a:p>
            <a:pPr algn="just"/>
            <a:endParaRPr lang="ru-RU" sz="500" b="1" dirty="0">
              <a:latin typeface="Calibri" panose="020F0502020204030204" pitchFamily="34" charset="0"/>
            </a:endParaRPr>
          </a:p>
          <a:p>
            <a:pPr algn="just"/>
            <a:r>
              <a:rPr lang="ru-RU" sz="1700" b="1" dirty="0">
                <a:latin typeface="Calibri" panose="020F0502020204030204" pitchFamily="34" charset="0"/>
              </a:rPr>
              <a:t>• </a:t>
            </a:r>
            <a:r>
              <a:rPr lang="ru-RU" sz="1700" b="1" dirty="0" smtClean="0">
                <a:latin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</a:rPr>
              <a:t>для </a:t>
            </a:r>
            <a:r>
              <a:rPr lang="ru-RU" b="1" dirty="0">
                <a:latin typeface="Calibri" panose="020F0502020204030204" pitchFamily="34" charset="0"/>
              </a:rPr>
              <a:t>чего нужно искать партнера: чтобы провести </a:t>
            </a:r>
            <a:r>
              <a:rPr lang="ru-RU" b="1" dirty="0" smtClean="0">
                <a:latin typeface="Calibri" panose="020F0502020204030204" pitchFamily="34" charset="0"/>
              </a:rPr>
              <a:t>исследования/испытания</a:t>
            </a:r>
            <a:r>
              <a:rPr lang="ru-RU" b="1" dirty="0">
                <a:latin typeface="Calibri" panose="020F0502020204030204" pitchFamily="34" charset="0"/>
              </a:rPr>
              <a:t>, чтобы организовать производство по лицензии, создать совместное предприятие? Или нужны в основном инвестиции</a:t>
            </a:r>
            <a:r>
              <a:rPr lang="ru-RU" b="1" dirty="0" smtClean="0">
                <a:latin typeface="Calibri" panose="020F0502020204030204" pitchFamily="34" charset="0"/>
              </a:rPr>
              <a:t>?</a:t>
            </a:r>
          </a:p>
          <a:p>
            <a:pPr algn="just"/>
            <a:endParaRPr lang="ru-RU" sz="500" b="1" dirty="0">
              <a:latin typeface="Calibri" panose="020F0502020204030204" pitchFamily="34" charset="0"/>
            </a:endParaRPr>
          </a:p>
          <a:p>
            <a:pPr algn="just"/>
            <a:r>
              <a:rPr lang="ru-RU" sz="1700" b="1" dirty="0">
                <a:latin typeface="Calibri" panose="020F0502020204030204" pitchFamily="34" charset="0"/>
              </a:rPr>
              <a:t>• </a:t>
            </a:r>
            <a:r>
              <a:rPr lang="ru-RU" b="1" dirty="0" smtClean="0">
                <a:latin typeface="Calibri" panose="020F0502020204030204" pitchFamily="34" charset="0"/>
              </a:rPr>
              <a:t>какие </a:t>
            </a:r>
            <a:r>
              <a:rPr lang="ru-RU" b="1" dirty="0">
                <a:latin typeface="Calibri" panose="020F0502020204030204" pitchFamily="34" charset="0"/>
              </a:rPr>
              <a:t>ресурсы (рабочее время, кадры, финансы) клиент готов потратить на реализацию </a:t>
            </a:r>
            <a:r>
              <a:rPr lang="ru-RU" b="1" dirty="0" smtClean="0">
                <a:latin typeface="Calibri" panose="020F0502020204030204" pitchFamily="34" charset="0"/>
              </a:rPr>
              <a:t>проекта?</a:t>
            </a:r>
          </a:p>
          <a:p>
            <a:pPr algn="just"/>
            <a:endParaRPr lang="ru-RU" sz="500" b="1" dirty="0">
              <a:latin typeface="Calibri" panose="020F0502020204030204" pitchFamily="34" charset="0"/>
            </a:endParaRPr>
          </a:p>
          <a:p>
            <a:pPr algn="just"/>
            <a:r>
              <a:rPr lang="ru-RU" b="1" dirty="0">
                <a:latin typeface="Calibri" panose="020F0502020204030204" pitchFamily="34" charset="0"/>
              </a:rPr>
              <a:t>•  </a:t>
            </a:r>
            <a:r>
              <a:rPr lang="ru-RU" b="1" dirty="0" smtClean="0">
                <a:latin typeface="Calibri" panose="020F0502020204030204" pitchFamily="34" charset="0"/>
              </a:rPr>
              <a:t>каковы </a:t>
            </a:r>
            <a:r>
              <a:rPr lang="ru-RU" b="1" dirty="0">
                <a:latin typeface="Calibri" panose="020F0502020204030204" pitchFamily="34" charset="0"/>
              </a:rPr>
              <a:t>будут действия клиента, если профиль ТП-ТЗ «не сработает»? </a:t>
            </a:r>
          </a:p>
        </p:txBody>
      </p:sp>
    </p:spTree>
    <p:extLst>
      <p:ext uri="{BB962C8B-B14F-4D97-AF65-F5344CB8AC3E}">
        <p14:creationId xmlns:p14="http://schemas.microsoft.com/office/powerpoint/2010/main" val="31172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215421" y="980728"/>
            <a:ext cx="4320480" cy="49244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002060"/>
                </a:solidFill>
                <a:latin typeface="Calibri"/>
              </a:rPr>
              <a:t>Технологическое </a:t>
            </a:r>
            <a:r>
              <a:rPr lang="ru-RU" sz="1600" b="1" dirty="0">
                <a:solidFill>
                  <a:srgbClr val="002060"/>
                </a:solidFill>
                <a:latin typeface="Calibri"/>
              </a:rPr>
              <a:t>предложение (</a:t>
            </a:r>
            <a:r>
              <a:rPr lang="ru-RU" sz="1600" b="1" dirty="0" smtClean="0">
                <a:solidFill>
                  <a:srgbClr val="002060"/>
                </a:solidFill>
                <a:latin typeface="Calibri"/>
              </a:rPr>
              <a:t>ТП)</a:t>
            </a:r>
            <a:r>
              <a:rPr lang="en-US" sz="16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Calibri"/>
              </a:rPr>
              <a:t>должно содержать:</a:t>
            </a:r>
          </a:p>
          <a:p>
            <a:pPr lvl="0" algn="ctr"/>
            <a:endParaRPr lang="ru-RU" sz="1000" b="1" dirty="0" smtClean="0">
              <a:solidFill>
                <a:srgbClr val="1F497D">
                  <a:lumMod val="60000"/>
                  <a:lumOff val="40000"/>
                </a:srgbClr>
              </a:solidFill>
              <a:latin typeface="Calibri"/>
            </a:endParaRPr>
          </a:p>
          <a:p>
            <a:pPr lvl="0" algn="just"/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•Название ТП</a:t>
            </a:r>
            <a:endParaRPr lang="ru-RU" sz="1600" b="1" dirty="0">
              <a:solidFill>
                <a:schemeClr val="tx1"/>
              </a:solidFill>
              <a:latin typeface="Calibri"/>
            </a:endParaRPr>
          </a:p>
          <a:p>
            <a:pPr lvl="0" algn="just"/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•Краткое </a:t>
            </a:r>
            <a:r>
              <a:rPr lang="ru-RU" sz="1600" b="1" dirty="0">
                <a:solidFill>
                  <a:schemeClr val="tx1"/>
                </a:solidFill>
                <a:latin typeface="Calibri"/>
              </a:rPr>
              <a:t>(аннотационное) и подробное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описание предлагаемой технологии, процесса</a:t>
            </a:r>
            <a:endParaRPr lang="ru-RU" sz="1600" b="1" dirty="0">
              <a:solidFill>
                <a:schemeClr val="tx1"/>
              </a:solidFill>
              <a:latin typeface="Calibri"/>
            </a:endParaRPr>
          </a:p>
          <a:p>
            <a:pPr lvl="0" algn="just"/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•Каковы </a:t>
            </a:r>
            <a:r>
              <a:rPr lang="ru-RU" sz="1600" b="1" dirty="0">
                <a:solidFill>
                  <a:schemeClr val="tx1"/>
                </a:solidFill>
                <a:latin typeface="Calibri"/>
              </a:rPr>
              <a:t>ее инновационные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черты</a:t>
            </a:r>
            <a:endParaRPr lang="ru-RU" sz="1600" b="1" dirty="0">
              <a:solidFill>
                <a:schemeClr val="tx1"/>
              </a:solidFill>
              <a:latin typeface="Calibri"/>
            </a:endParaRPr>
          </a:p>
          <a:p>
            <a:pPr lvl="0" algn="just"/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•Какую </a:t>
            </a:r>
            <a:r>
              <a:rPr lang="ru-RU" sz="1600" b="1" dirty="0">
                <a:solidFill>
                  <a:schemeClr val="tx1"/>
                </a:solidFill>
                <a:latin typeface="Calibri"/>
              </a:rPr>
              <a:t>выгоду эти особенности принесут тем, кто будет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применять эту технологию</a:t>
            </a:r>
            <a:endParaRPr lang="ru-RU" sz="1600" b="1" dirty="0">
              <a:solidFill>
                <a:schemeClr val="tx1"/>
              </a:solidFill>
              <a:latin typeface="Calibri"/>
            </a:endParaRPr>
          </a:p>
          <a:p>
            <a:pPr lvl="0" algn="just"/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•Ключевые </a:t>
            </a:r>
            <a:r>
              <a:rPr lang="ru-RU" sz="1600" b="1" dirty="0">
                <a:solidFill>
                  <a:schemeClr val="tx1"/>
                </a:solidFill>
                <a:latin typeface="Calibri"/>
              </a:rPr>
              <a:t>технологические слова,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описывающие предлагаемую технологию</a:t>
            </a:r>
            <a:endParaRPr lang="ru-RU" sz="1600" b="1" dirty="0">
              <a:solidFill>
                <a:schemeClr val="tx1"/>
              </a:solidFill>
              <a:latin typeface="Calibri"/>
            </a:endParaRPr>
          </a:p>
          <a:p>
            <a:pPr lvl="0" algn="just"/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•Текущая </a:t>
            </a:r>
            <a:r>
              <a:rPr lang="ru-RU" sz="1600" b="1" dirty="0">
                <a:solidFill>
                  <a:schemeClr val="tx1"/>
                </a:solidFill>
                <a:latin typeface="Calibri"/>
              </a:rPr>
              <a:t>стадия развития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технологии</a:t>
            </a:r>
            <a:endParaRPr lang="ru-RU" sz="1600" b="1" dirty="0">
              <a:solidFill>
                <a:schemeClr val="tx1"/>
              </a:solidFill>
              <a:latin typeface="Calibri"/>
            </a:endParaRPr>
          </a:p>
          <a:p>
            <a:pPr lvl="0" algn="just"/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•Области </a:t>
            </a:r>
            <a:r>
              <a:rPr lang="ru-RU" sz="1600" b="1" dirty="0">
                <a:solidFill>
                  <a:schemeClr val="tx1"/>
                </a:solidFill>
                <a:latin typeface="Calibri"/>
              </a:rPr>
              <a:t>ее рыночных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применений</a:t>
            </a:r>
            <a:endParaRPr lang="ru-RU" sz="1600" b="1" dirty="0">
              <a:solidFill>
                <a:schemeClr val="tx1"/>
              </a:solidFill>
              <a:latin typeface="Calibri"/>
            </a:endParaRPr>
          </a:p>
          <a:p>
            <a:pPr lvl="0" algn="just"/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•Информация </a:t>
            </a:r>
            <a:r>
              <a:rPr lang="ru-RU" sz="1600" b="1" dirty="0">
                <a:solidFill>
                  <a:schemeClr val="tx1"/>
                </a:solidFill>
                <a:latin typeface="Calibri"/>
              </a:rPr>
              <a:t>о статусе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прав интел-лектуальной </a:t>
            </a:r>
            <a:r>
              <a:rPr lang="ru-RU" sz="1600" b="1" dirty="0">
                <a:solidFill>
                  <a:schemeClr val="tx1"/>
                </a:solidFill>
                <a:latin typeface="Calibri"/>
              </a:rPr>
              <a:t>собственности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на технологию</a:t>
            </a:r>
            <a:r>
              <a:rPr lang="ru-RU" sz="1600" b="1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pPr lvl="0" algn="just"/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•Должны </a:t>
            </a:r>
            <a:r>
              <a:rPr lang="ru-RU" sz="1600" b="1" dirty="0">
                <a:solidFill>
                  <a:schemeClr val="tx1"/>
                </a:solidFill>
                <a:latin typeface="Calibri"/>
              </a:rPr>
              <a:t>быть четко определены цели потенциального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партнерства и </a:t>
            </a:r>
            <a:r>
              <a:rPr lang="ru-RU" sz="1600" b="1" dirty="0">
                <a:solidFill>
                  <a:schemeClr val="tx1"/>
                </a:solidFill>
                <a:latin typeface="Calibri"/>
              </a:rPr>
              <a:t>тип искомого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соглашения</a:t>
            </a:r>
            <a:endParaRPr lang="ru-RU" sz="1600" b="1" dirty="0">
              <a:solidFill>
                <a:schemeClr val="tx1"/>
              </a:solidFill>
              <a:latin typeface="Calibri"/>
            </a:endParaRPr>
          </a:p>
          <a:p>
            <a:pPr lvl="0" algn="just"/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•Краткие </a:t>
            </a:r>
            <a:r>
              <a:rPr lang="ru-RU" sz="1600" b="1" dirty="0">
                <a:solidFill>
                  <a:schemeClr val="tx1"/>
                </a:solidFill>
                <a:latin typeface="Calibri"/>
              </a:rPr>
              <a:t>сведения о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компании/организа-ции</a:t>
            </a:r>
            <a:r>
              <a:rPr lang="ru-RU" sz="1600" b="1" dirty="0">
                <a:solidFill>
                  <a:schemeClr val="tx1"/>
                </a:solidFill>
                <a:latin typeface="Calibri"/>
              </a:rPr>
              <a:t>, предлагающей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ТП</a:t>
            </a:r>
            <a:endParaRPr lang="ru-RU" sz="1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213440" y="171290"/>
            <a:ext cx="7814944" cy="40009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29" tIns="45715" rIns="91429" bIns="45715">
            <a:spAutoFit/>
          </a:bodyPr>
          <a:lstStyle/>
          <a:p>
            <a:pPr algn="ctr" eaLnBrk="0" hangingPunct="0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содержание технологических профилей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31210"/>
            <a:ext cx="736302" cy="69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4716016" y="965339"/>
            <a:ext cx="4264694" cy="493981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Calibri"/>
              </a:rPr>
              <a:t>Технологический запрос (ТЗ)</a:t>
            </a:r>
            <a:r>
              <a:rPr lang="en-US" sz="16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Calibri"/>
              </a:rPr>
              <a:t>должен содержать:</a:t>
            </a:r>
          </a:p>
          <a:p>
            <a:pPr lvl="0" algn="ctr"/>
            <a:endParaRPr lang="ru-RU" sz="1200" b="1" dirty="0" smtClean="0">
              <a:solidFill>
                <a:srgbClr val="1F497D">
                  <a:lumMod val="60000"/>
                  <a:lumOff val="40000"/>
                </a:srgbClr>
              </a:solidFill>
              <a:latin typeface="Calibri"/>
            </a:endParaRPr>
          </a:p>
          <a:p>
            <a:pPr lvl="0" algn="just"/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•Название ТЗ</a:t>
            </a:r>
            <a:endParaRPr lang="ru-RU" sz="1600" b="1" dirty="0">
              <a:solidFill>
                <a:schemeClr val="tx1"/>
              </a:solidFill>
              <a:latin typeface="Calibri"/>
            </a:endParaRPr>
          </a:p>
          <a:p>
            <a:pPr lvl="0" algn="just"/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•Краткое </a:t>
            </a:r>
            <a:r>
              <a:rPr lang="ru-RU" sz="1600" b="1" dirty="0">
                <a:solidFill>
                  <a:schemeClr val="tx1"/>
                </a:solidFill>
                <a:latin typeface="Calibri"/>
              </a:rPr>
              <a:t>(аннотационное) и подробное описание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технологического процесса</a:t>
            </a:r>
            <a:r>
              <a:rPr lang="ru-RU" sz="1600" b="1" dirty="0">
                <a:solidFill>
                  <a:schemeClr val="tx1"/>
                </a:solidFill>
                <a:latin typeface="Calibri"/>
              </a:rPr>
              <a:t>, применяемого в настоящее время.</a:t>
            </a:r>
          </a:p>
          <a:p>
            <a:pPr lvl="0" algn="just"/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•Подробности </a:t>
            </a:r>
            <a:r>
              <a:rPr lang="ru-RU" sz="1600" b="1" dirty="0">
                <a:solidFill>
                  <a:schemeClr val="tx1"/>
                </a:solidFill>
                <a:latin typeface="Calibri"/>
              </a:rPr>
              <a:t>возникших проблем и «узкие места»,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требующие новых решений</a:t>
            </a:r>
            <a:endParaRPr lang="ru-RU" sz="1600" b="1" dirty="0">
              <a:solidFill>
                <a:schemeClr val="tx1"/>
              </a:solidFill>
              <a:latin typeface="Calibri"/>
            </a:endParaRPr>
          </a:p>
          <a:p>
            <a:pPr lvl="0" algn="just"/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•Какую </a:t>
            </a:r>
            <a:r>
              <a:rPr lang="ru-RU" sz="1600" b="1" dirty="0">
                <a:solidFill>
                  <a:schemeClr val="tx1"/>
                </a:solidFill>
                <a:latin typeface="Calibri"/>
              </a:rPr>
              <a:t>пользу для себя ищет компания/ организация от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применения искомой технологии</a:t>
            </a:r>
          </a:p>
          <a:p>
            <a:pPr lvl="0" algn="just"/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•Ключевые </a:t>
            </a:r>
            <a:r>
              <a:rPr lang="ru-RU" sz="1600" b="1" dirty="0">
                <a:solidFill>
                  <a:prstClr val="black"/>
                </a:solidFill>
                <a:latin typeface="Calibri"/>
              </a:rPr>
              <a:t>технологические слова, </a:t>
            </a: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описывающие </a:t>
            </a:r>
            <a:r>
              <a:rPr lang="ru-RU" sz="1600" b="1" dirty="0">
                <a:solidFill>
                  <a:prstClr val="black"/>
                </a:solidFill>
                <a:latin typeface="Calibri"/>
              </a:rPr>
              <a:t>искомую </a:t>
            </a: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технологию</a:t>
            </a:r>
          </a:p>
          <a:p>
            <a:pPr lvl="0" algn="just"/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•Четко </a:t>
            </a:r>
            <a:r>
              <a:rPr lang="ru-RU" sz="1600" b="1" dirty="0">
                <a:solidFill>
                  <a:prstClr val="black"/>
                </a:solidFill>
                <a:latin typeface="Calibri"/>
              </a:rPr>
              <a:t>сформулированную информацию </a:t>
            </a: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о том</a:t>
            </a:r>
            <a:r>
              <a:rPr lang="ru-RU" sz="1600" b="1" dirty="0">
                <a:solidFill>
                  <a:prstClr val="black"/>
                </a:solidFill>
                <a:latin typeface="Calibri"/>
              </a:rPr>
              <a:t>, что требуется от потенциальных </a:t>
            </a: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партнеров</a:t>
            </a:r>
          </a:p>
          <a:p>
            <a:pPr lvl="0" algn="just"/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•Краткие </a:t>
            </a:r>
            <a:r>
              <a:rPr lang="ru-RU" sz="1600" b="1" dirty="0">
                <a:solidFill>
                  <a:prstClr val="black"/>
                </a:solidFill>
                <a:latin typeface="Calibri"/>
              </a:rPr>
              <a:t>сведения о </a:t>
            </a: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компании/организа-ции</a:t>
            </a:r>
            <a:r>
              <a:rPr lang="ru-RU" sz="1600" b="1" dirty="0">
                <a:solidFill>
                  <a:prstClr val="black"/>
                </a:solidFill>
                <a:latin typeface="Calibri"/>
              </a:rPr>
              <a:t>, выставляющей </a:t>
            </a: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ТЗ</a:t>
            </a:r>
          </a:p>
          <a:p>
            <a:pPr lvl="0" algn="just"/>
            <a:endParaRPr lang="ru-RU" sz="15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49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Прямоугольник 118"/>
          <p:cNvSpPr/>
          <p:nvPr/>
        </p:nvSpPr>
        <p:spPr>
          <a:xfrm>
            <a:off x="213440" y="171290"/>
            <a:ext cx="7814944" cy="40009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29" tIns="45715" rIns="91429" bIns="45715">
            <a:spAutoFit/>
          </a:bodyPr>
          <a:lstStyle/>
          <a:p>
            <a:pPr algn="ctr" eaLnBrk="0" hangingPunct="0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содержание профилей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31210"/>
            <a:ext cx="736302" cy="69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164003"/>
              </p:ext>
            </p:extLst>
          </p:nvPr>
        </p:nvGraphicFramePr>
        <p:xfrm>
          <a:off x="2739742" y="2132856"/>
          <a:ext cx="3705412" cy="38215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705412"/>
              </a:tblGrid>
              <a:tr h="432048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Рамочная Программа </a:t>
                      </a:r>
                    </a:p>
                  </a:txBody>
                  <a:tcPr marL="68580" marR="68580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Название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конкурса</a:t>
                      </a: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Схема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оценки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Ожидаемый бюджет проекта</a:t>
                      </a:r>
                    </a:p>
                  </a:txBody>
                  <a:tcPr marL="68580" marR="68580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Искомый координатор 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Дата окончания подачи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заявки </a:t>
                      </a:r>
                    </a:p>
                  </a:txBody>
                  <a:tcPr marL="68580" marR="68580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Схема финансирования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Продолжительность проекта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6512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Заголовок проекта и аббревиатура 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2743121" y="825622"/>
            <a:ext cx="3705412" cy="5847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     </a:t>
            </a:r>
            <a:r>
              <a:rPr lang="ru-RU" sz="16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С</a:t>
            </a:r>
            <a:r>
              <a:rPr lang="ru-RU" sz="16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ОДЕРЖАНИЕ ПРОФИЛЯ ИССЛЕДОВАТЕЛЬСКОГО ЗАПРОСА (ИЗ)</a:t>
            </a:r>
            <a:endParaRPr lang="ru-RU" sz="1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41121" y="1510966"/>
            <a:ext cx="370541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РАЗДЕЛ - КОНКУРС</a:t>
            </a:r>
            <a:endParaRPr lang="ru-RU" sz="1400" b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32856"/>
            <a:ext cx="24955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31" y="3177095"/>
            <a:ext cx="23812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269" y="2276872"/>
            <a:ext cx="1178156" cy="1153087"/>
          </a:xfrm>
          <a:prstGeom prst="rect">
            <a:avLst/>
          </a:prstGeom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63" y="4581127"/>
            <a:ext cx="236211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4543673"/>
            <a:ext cx="2296243" cy="54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64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Прямоугольник 118"/>
          <p:cNvSpPr/>
          <p:nvPr/>
        </p:nvSpPr>
        <p:spPr>
          <a:xfrm>
            <a:off x="213440" y="171290"/>
            <a:ext cx="7814944" cy="40009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29" tIns="45715" rIns="91429" bIns="45715">
            <a:spAutoFit/>
          </a:bodyPr>
          <a:lstStyle/>
          <a:p>
            <a:pPr algn="ctr" eaLnBrk="0" hangingPunct="0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содержание бизнес-профилей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31210"/>
            <a:ext cx="736302" cy="69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332424" y="1268760"/>
            <a:ext cx="4032448" cy="36009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002060"/>
                </a:solidFill>
                <a:latin typeface="Calibri"/>
              </a:rPr>
              <a:t>Бизнес-предложение (БП)</a:t>
            </a:r>
            <a:r>
              <a:rPr lang="en-US" sz="16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Calibri"/>
              </a:rPr>
              <a:t>должно содержать:</a:t>
            </a:r>
          </a:p>
          <a:p>
            <a:pPr lvl="0" algn="ctr"/>
            <a:endParaRPr lang="ru-RU" sz="1600" b="1" dirty="0" smtClean="0">
              <a:solidFill>
                <a:srgbClr val="1F497D">
                  <a:lumMod val="60000"/>
                  <a:lumOff val="40000"/>
                </a:srgbClr>
              </a:solidFill>
              <a:latin typeface="Calibri"/>
            </a:endParaRPr>
          </a:p>
          <a:p>
            <a:pPr lvl="0" algn="just"/>
            <a:r>
              <a:rPr lang="ru-RU" sz="1500" b="1" dirty="0" smtClean="0">
                <a:solidFill>
                  <a:schemeClr val="tx1"/>
                </a:solidFill>
                <a:latin typeface="Calibri"/>
              </a:rPr>
              <a:t>•   Название БП</a:t>
            </a:r>
          </a:p>
          <a:p>
            <a:pPr lvl="0" algn="just"/>
            <a:r>
              <a:rPr lang="ru-RU" sz="1500" b="1" dirty="0">
                <a:solidFill>
                  <a:schemeClr val="tx1"/>
                </a:solidFill>
                <a:latin typeface="Calibri"/>
              </a:rPr>
              <a:t>•   </a:t>
            </a:r>
            <a:r>
              <a:rPr lang="ru-RU" sz="1500" b="1" dirty="0" smtClean="0">
                <a:solidFill>
                  <a:schemeClr val="tx1"/>
                </a:solidFill>
                <a:latin typeface="Calibri"/>
              </a:rPr>
              <a:t>Контактную информацию о компании</a:t>
            </a:r>
            <a:endParaRPr lang="ru-RU" sz="1500" b="1" dirty="0">
              <a:solidFill>
                <a:schemeClr val="tx1"/>
              </a:solidFill>
              <a:latin typeface="Calibri"/>
            </a:endParaRPr>
          </a:p>
          <a:p>
            <a:pPr lvl="0" algn="just"/>
            <a:r>
              <a:rPr lang="ru-RU" sz="1500" b="1" dirty="0">
                <a:solidFill>
                  <a:schemeClr val="tx1"/>
                </a:solidFill>
                <a:latin typeface="Calibri"/>
              </a:rPr>
              <a:t>• </a:t>
            </a:r>
            <a:r>
              <a:rPr lang="ru-RU" sz="1500" b="1" dirty="0" smtClean="0">
                <a:solidFill>
                  <a:schemeClr val="tx1"/>
                </a:solidFill>
                <a:latin typeface="Calibri"/>
              </a:rPr>
              <a:t>Краткое </a:t>
            </a:r>
            <a:r>
              <a:rPr lang="ru-RU" sz="1500" b="1" dirty="0">
                <a:solidFill>
                  <a:schemeClr val="tx1"/>
                </a:solidFill>
                <a:latin typeface="Calibri"/>
              </a:rPr>
              <a:t>(аннотационное) и подробное </a:t>
            </a:r>
            <a:r>
              <a:rPr lang="ru-RU" sz="1500" b="1" dirty="0" smtClean="0">
                <a:solidFill>
                  <a:schemeClr val="tx1"/>
                </a:solidFill>
                <a:latin typeface="Calibri"/>
              </a:rPr>
              <a:t>описание продукта/услуги</a:t>
            </a:r>
            <a:endParaRPr lang="ru-RU" sz="1500" b="1" dirty="0">
              <a:solidFill>
                <a:schemeClr val="tx1"/>
              </a:solidFill>
              <a:latin typeface="Calibri"/>
            </a:endParaRPr>
          </a:p>
          <a:p>
            <a:pPr lvl="0" algn="just"/>
            <a:r>
              <a:rPr lang="ru-RU" sz="1500" b="1" dirty="0">
                <a:solidFill>
                  <a:schemeClr val="tx1"/>
                </a:solidFill>
                <a:latin typeface="Calibri"/>
              </a:rPr>
              <a:t>•    </a:t>
            </a:r>
            <a:r>
              <a:rPr lang="ru-RU" sz="1500" b="1" dirty="0" smtClean="0">
                <a:solidFill>
                  <a:schemeClr val="tx1"/>
                </a:solidFill>
                <a:latin typeface="Calibri"/>
              </a:rPr>
              <a:t>Преимущества и инновации</a:t>
            </a:r>
            <a:endParaRPr lang="ru-RU" sz="1500" b="1" dirty="0">
              <a:solidFill>
                <a:schemeClr val="tx1"/>
              </a:solidFill>
              <a:latin typeface="Calibri"/>
            </a:endParaRPr>
          </a:p>
          <a:p>
            <a:pPr lvl="0" algn="just"/>
            <a:r>
              <a:rPr lang="ru-RU" sz="1500" b="1" dirty="0">
                <a:solidFill>
                  <a:schemeClr val="tx1"/>
                </a:solidFill>
                <a:latin typeface="Calibri"/>
              </a:rPr>
              <a:t>• </a:t>
            </a:r>
            <a:r>
              <a:rPr lang="ru-RU" sz="1500" b="1" dirty="0" smtClean="0">
                <a:solidFill>
                  <a:schemeClr val="tx1"/>
                </a:solidFill>
                <a:latin typeface="Calibri"/>
              </a:rPr>
              <a:t>   Рыночные ключевые слова</a:t>
            </a:r>
          </a:p>
          <a:p>
            <a:pPr lvl="0" algn="just"/>
            <a:r>
              <a:rPr lang="ru-RU" sz="1500" b="1" dirty="0" smtClean="0">
                <a:solidFill>
                  <a:schemeClr val="tx1"/>
                </a:solidFill>
                <a:latin typeface="Calibri"/>
              </a:rPr>
              <a:t>•    Стадия разработки</a:t>
            </a:r>
          </a:p>
          <a:p>
            <a:pPr lvl="0" algn="just"/>
            <a:r>
              <a:rPr lang="ru-RU" sz="1500" b="1" dirty="0" smtClean="0">
                <a:solidFill>
                  <a:schemeClr val="tx1"/>
                </a:solidFill>
                <a:latin typeface="Calibri"/>
              </a:rPr>
              <a:t>•    Статус интеллектуальной собственности</a:t>
            </a:r>
          </a:p>
          <a:p>
            <a:pPr lvl="0" algn="just"/>
            <a:r>
              <a:rPr lang="ru-RU" sz="1500" b="1" dirty="0">
                <a:solidFill>
                  <a:prstClr val="black"/>
                </a:solidFill>
                <a:latin typeface="Calibri"/>
              </a:rPr>
              <a:t>•    </a:t>
            </a:r>
            <a:r>
              <a:rPr lang="ru-RU" sz="1500" b="1" dirty="0" smtClean="0">
                <a:solidFill>
                  <a:prstClr val="black"/>
                </a:solidFill>
                <a:latin typeface="Calibri"/>
              </a:rPr>
              <a:t>Тип и роль партнера</a:t>
            </a:r>
            <a:endParaRPr lang="ru-RU" sz="1500" b="1" dirty="0">
              <a:solidFill>
                <a:prstClr val="black"/>
              </a:solidFill>
              <a:latin typeface="Calibri"/>
            </a:endParaRPr>
          </a:p>
          <a:p>
            <a:pPr lvl="0" algn="just"/>
            <a:r>
              <a:rPr lang="ru-RU" sz="1500" b="1" dirty="0" smtClean="0">
                <a:solidFill>
                  <a:schemeClr val="tx1"/>
                </a:solidFill>
                <a:latin typeface="Calibri"/>
              </a:rPr>
              <a:t>•   Четко определенные типы партнерства</a:t>
            </a:r>
          </a:p>
          <a:p>
            <a:pPr lvl="0" algn="just"/>
            <a:endParaRPr lang="ru-RU" sz="1500" b="1" dirty="0">
              <a:solidFill>
                <a:schemeClr val="tx1"/>
              </a:solidFill>
              <a:latin typeface="Calibri"/>
            </a:endParaRPr>
          </a:p>
          <a:p>
            <a:pPr lvl="0" algn="just"/>
            <a:endParaRPr lang="ru-RU" sz="15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16016" y="1284149"/>
            <a:ext cx="3990136" cy="35855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alibri"/>
              </a:rPr>
              <a:t>Бизнес-запрос (БЗ</a:t>
            </a:r>
            <a:r>
              <a:rPr lang="ru-RU" sz="1600" b="1" dirty="0">
                <a:solidFill>
                  <a:srgbClr val="002060"/>
                </a:solidFill>
                <a:latin typeface="Calibri"/>
              </a:rPr>
              <a:t>)</a:t>
            </a:r>
            <a:r>
              <a:rPr lang="en-US" sz="16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Calibri"/>
              </a:rPr>
              <a:t>должен содержать:</a:t>
            </a:r>
          </a:p>
          <a:p>
            <a:pPr lvl="0" algn="ctr"/>
            <a:endParaRPr lang="ru-RU" sz="1600" b="1" dirty="0" smtClean="0">
              <a:solidFill>
                <a:srgbClr val="1F497D">
                  <a:lumMod val="60000"/>
                  <a:lumOff val="40000"/>
                </a:srgbClr>
              </a:solidFill>
              <a:latin typeface="Calibri"/>
            </a:endParaRPr>
          </a:p>
          <a:p>
            <a:pPr lvl="0" algn="just"/>
            <a:r>
              <a:rPr lang="ru-RU" sz="1500" b="1" dirty="0">
                <a:solidFill>
                  <a:prstClr val="black"/>
                </a:solidFill>
                <a:latin typeface="Calibri"/>
              </a:rPr>
              <a:t>•   Название БП</a:t>
            </a:r>
          </a:p>
          <a:p>
            <a:pPr lvl="0" algn="just"/>
            <a:r>
              <a:rPr lang="ru-RU" sz="1500" b="1" dirty="0">
                <a:solidFill>
                  <a:prstClr val="black"/>
                </a:solidFill>
                <a:latin typeface="Calibri"/>
              </a:rPr>
              <a:t>•   Контактную информацию о компании</a:t>
            </a:r>
          </a:p>
          <a:p>
            <a:pPr lvl="0" algn="just"/>
            <a:r>
              <a:rPr lang="ru-RU" sz="1500" b="1" dirty="0">
                <a:solidFill>
                  <a:prstClr val="black"/>
                </a:solidFill>
                <a:latin typeface="Calibri"/>
              </a:rPr>
              <a:t>• Краткое (аннотационное) и подробное описание </a:t>
            </a:r>
            <a:r>
              <a:rPr lang="ru-RU" sz="1500" b="1" dirty="0" smtClean="0">
                <a:solidFill>
                  <a:prstClr val="black"/>
                </a:solidFill>
                <a:latin typeface="Calibri"/>
              </a:rPr>
              <a:t>продукта/услуги</a:t>
            </a:r>
          </a:p>
          <a:p>
            <a:pPr lvl="0" algn="just"/>
            <a:r>
              <a:rPr lang="ru-RU" sz="1500" b="1" dirty="0">
                <a:solidFill>
                  <a:prstClr val="black"/>
                </a:solidFill>
                <a:latin typeface="Calibri"/>
              </a:rPr>
              <a:t>• </a:t>
            </a:r>
            <a:r>
              <a:rPr lang="ru-RU" sz="1500" b="1" dirty="0" smtClean="0">
                <a:solidFill>
                  <a:prstClr val="black"/>
                </a:solidFill>
                <a:latin typeface="Calibri"/>
              </a:rPr>
              <a:t>Краткое </a:t>
            </a:r>
            <a:r>
              <a:rPr lang="ru-RU" sz="1500" b="1" dirty="0">
                <a:solidFill>
                  <a:prstClr val="black"/>
                </a:solidFill>
                <a:latin typeface="Calibri"/>
              </a:rPr>
              <a:t>описание продукции, объема выпуска </a:t>
            </a:r>
          </a:p>
          <a:p>
            <a:pPr lvl="0" algn="just"/>
            <a:r>
              <a:rPr lang="ru-RU" sz="1500" b="1" dirty="0" smtClean="0">
                <a:solidFill>
                  <a:prstClr val="black"/>
                </a:solidFill>
                <a:latin typeface="Calibri"/>
              </a:rPr>
              <a:t>•    </a:t>
            </a:r>
            <a:r>
              <a:rPr lang="ru-RU" sz="1500" b="1" dirty="0">
                <a:solidFill>
                  <a:prstClr val="black"/>
                </a:solidFill>
                <a:latin typeface="Calibri"/>
              </a:rPr>
              <a:t>Рыночные ключевые слова</a:t>
            </a:r>
          </a:p>
          <a:p>
            <a:pPr lvl="0" algn="just"/>
            <a:r>
              <a:rPr lang="ru-RU" sz="1500" b="1" dirty="0">
                <a:solidFill>
                  <a:prstClr val="black"/>
                </a:solidFill>
                <a:latin typeface="Calibri"/>
              </a:rPr>
              <a:t>•    Стадия разработки</a:t>
            </a:r>
          </a:p>
          <a:p>
            <a:pPr lvl="0" algn="just"/>
            <a:r>
              <a:rPr lang="ru-RU" sz="1500" b="1" dirty="0">
                <a:solidFill>
                  <a:prstClr val="black"/>
                </a:solidFill>
                <a:latin typeface="Calibri"/>
              </a:rPr>
              <a:t>•    Статус интеллектуальной собственности</a:t>
            </a:r>
          </a:p>
          <a:p>
            <a:pPr lvl="0" algn="just"/>
            <a:r>
              <a:rPr lang="ru-RU" sz="1500" b="1" dirty="0">
                <a:solidFill>
                  <a:prstClr val="black"/>
                </a:solidFill>
                <a:latin typeface="Calibri"/>
              </a:rPr>
              <a:t>•    Тип и роль партнера</a:t>
            </a:r>
          </a:p>
          <a:p>
            <a:pPr lvl="0" algn="just"/>
            <a:r>
              <a:rPr lang="ru-RU" sz="1500" b="1" dirty="0">
                <a:solidFill>
                  <a:prstClr val="black"/>
                </a:solidFill>
                <a:latin typeface="Calibri"/>
              </a:rPr>
              <a:t>• </a:t>
            </a:r>
            <a:r>
              <a:rPr lang="ru-RU" sz="1500" b="1" dirty="0" smtClean="0">
                <a:solidFill>
                  <a:prstClr val="black"/>
                </a:solidFill>
                <a:latin typeface="Calibri"/>
              </a:rPr>
              <a:t>   Четко определенные </a:t>
            </a:r>
            <a:r>
              <a:rPr lang="ru-RU" sz="1500" b="1" dirty="0">
                <a:solidFill>
                  <a:prstClr val="black"/>
                </a:solidFill>
                <a:latin typeface="Calibri"/>
              </a:rPr>
              <a:t>типы партнерства</a:t>
            </a:r>
          </a:p>
          <a:p>
            <a:pPr lvl="0"/>
            <a:endParaRPr lang="ru-RU" sz="1500" b="1" dirty="0">
              <a:solidFill>
                <a:prstClr val="black"/>
              </a:solidFill>
              <a:latin typeface="Calibri"/>
            </a:endParaRPr>
          </a:p>
          <a:p>
            <a:pPr lvl="0"/>
            <a:endParaRPr lang="ru-RU" sz="15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325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Прямоугольник 118"/>
          <p:cNvSpPr/>
          <p:nvPr/>
        </p:nvSpPr>
        <p:spPr>
          <a:xfrm>
            <a:off x="213440" y="171290"/>
            <a:ext cx="7814944" cy="40009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29" tIns="45715" rIns="91429" bIns="45715">
            <a:spAutoFit/>
          </a:bodyPr>
          <a:lstStyle/>
          <a:p>
            <a:pPr algn="ctr" eaLnBrk="0" hangingPunct="0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Общие рекомендации по заполнению технологических профилей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31210"/>
            <a:ext cx="736302" cy="69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908720"/>
            <a:ext cx="7776864" cy="5078313"/>
          </a:xfrm>
          <a:prstGeom prst="rect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tx1"/>
              </a:solidFill>
              <a:latin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Calibri"/>
              </a:rPr>
              <a:t>Название </a:t>
            </a:r>
            <a:r>
              <a:rPr lang="ru-RU" b="1" dirty="0">
                <a:solidFill>
                  <a:schemeClr val="tx1"/>
                </a:solidFill>
                <a:latin typeface="Calibri"/>
              </a:rPr>
              <a:t>ТП/ТЗ </a:t>
            </a:r>
            <a:r>
              <a:rPr lang="ru-RU" b="1" dirty="0" smtClean="0">
                <a:solidFill>
                  <a:schemeClr val="tx1"/>
                </a:solidFill>
                <a:latin typeface="Calibri"/>
              </a:rPr>
              <a:t>должно </a:t>
            </a:r>
            <a:r>
              <a:rPr lang="ru-RU" b="1" dirty="0">
                <a:solidFill>
                  <a:schemeClr val="tx1"/>
                </a:solidFill>
                <a:latin typeface="Calibri"/>
              </a:rPr>
              <a:t>быть ясным, броским и не усложненным</a:t>
            </a:r>
          </a:p>
          <a:p>
            <a:pPr algn="just"/>
            <a:endParaRPr lang="ru-RU" b="1" dirty="0">
              <a:solidFill>
                <a:schemeClr val="tx1"/>
              </a:solidFill>
              <a:latin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Calibri"/>
              </a:rPr>
              <a:t>Не перегружайте язык специальной </a:t>
            </a:r>
            <a:r>
              <a:rPr lang="ru-RU" b="1" dirty="0" smtClean="0">
                <a:solidFill>
                  <a:schemeClr val="tx1"/>
                </a:solidFill>
                <a:latin typeface="Calibri"/>
              </a:rPr>
              <a:t>терминологией</a:t>
            </a:r>
            <a:r>
              <a:rPr lang="ru-RU" b="1" dirty="0">
                <a:solidFill>
                  <a:schemeClr val="tx1"/>
                </a:solidFill>
                <a:latin typeface="Calibri"/>
              </a:rPr>
              <a:t>. </a:t>
            </a:r>
            <a:r>
              <a:rPr lang="ru-RU" b="1" dirty="0" smtClean="0">
                <a:solidFill>
                  <a:schemeClr val="tx1"/>
                </a:solidFill>
                <a:latin typeface="Calibri"/>
              </a:rPr>
              <a:t>Расшифровывайте </a:t>
            </a:r>
            <a:r>
              <a:rPr lang="ru-RU" b="1" dirty="0">
                <a:solidFill>
                  <a:schemeClr val="tx1"/>
                </a:solidFill>
                <a:latin typeface="Calibri"/>
              </a:rPr>
              <a:t>сокращения</a:t>
            </a:r>
            <a:endParaRPr lang="ru-RU" b="1" dirty="0" smtClean="0">
              <a:solidFill>
                <a:schemeClr val="tx1"/>
              </a:solidFill>
              <a:latin typeface="Calibri"/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Calibri"/>
              </a:rPr>
              <a:t> </a:t>
            </a:r>
            <a:endParaRPr lang="ru-RU" b="1" dirty="0">
              <a:solidFill>
                <a:schemeClr val="tx1"/>
              </a:solidFill>
              <a:latin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Calibri"/>
              </a:rPr>
              <a:t>Старайтесь по возможности </a:t>
            </a:r>
            <a:r>
              <a:rPr lang="ru-RU" b="1" dirty="0" smtClean="0">
                <a:solidFill>
                  <a:schemeClr val="tx1"/>
                </a:solidFill>
                <a:latin typeface="Calibri"/>
              </a:rPr>
              <a:t>разбивать </a:t>
            </a:r>
            <a:r>
              <a:rPr lang="ru-RU" b="1" dirty="0">
                <a:solidFill>
                  <a:schemeClr val="tx1"/>
                </a:solidFill>
                <a:latin typeface="Calibri"/>
              </a:rPr>
              <a:t>фразы. Соблюдайте правило «одна мысль – одно предложение»</a:t>
            </a:r>
          </a:p>
          <a:p>
            <a:pPr algn="just"/>
            <a:endParaRPr lang="ru-RU" b="1" dirty="0">
              <a:solidFill>
                <a:schemeClr val="tx1"/>
              </a:solidFill>
              <a:latin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Calibri"/>
              </a:rPr>
              <a:t>В каждом разделе должна находиться информация, для которой он предназначен. Например, из «Описания технологии» нужно вынести инновационные аспекты и экономические преимущества, потому что для них есть свои поля</a:t>
            </a:r>
          </a:p>
          <a:p>
            <a:pPr algn="just"/>
            <a:endParaRPr lang="ru-RU" b="1" dirty="0">
              <a:solidFill>
                <a:schemeClr val="tx1"/>
              </a:solidFill>
              <a:latin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Calibri"/>
              </a:rPr>
              <a:t>Последним заполняйте раздел «Аннотация». Это должна быть сжатая форма целого ТП/ТЗ. Избегайте повторения фраз из разделов «Описания» или «Основных преимуществ» </a:t>
            </a:r>
            <a:endParaRPr lang="ru-RU" b="1" dirty="0" smtClean="0">
              <a:solidFill>
                <a:schemeClr val="tx1"/>
              </a:solidFill>
              <a:latin typeface="Calibri"/>
            </a:endParaRPr>
          </a:p>
          <a:p>
            <a:pPr algn="just"/>
            <a:endParaRPr lang="ru-RU" b="1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597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5696</TotalTime>
  <Words>1078</Words>
  <Application>Microsoft Office PowerPoint</Application>
  <PresentationFormat>Экран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Петряев Дмитрий</dc:creator>
  <cp:lastModifiedBy>Илюхина Елена Владимировна</cp:lastModifiedBy>
  <cp:revision>452</cp:revision>
  <cp:lastPrinted>2013-11-14T09:23:55Z</cp:lastPrinted>
  <dcterms:created xsi:type="dcterms:W3CDTF">2013-03-27T07:31:02Z</dcterms:created>
  <dcterms:modified xsi:type="dcterms:W3CDTF">2015-05-15T11:51:58Z</dcterms:modified>
</cp:coreProperties>
</file>